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41"/>
  </p:notesMasterIdLst>
  <p:handoutMasterIdLst>
    <p:handoutMasterId r:id="rId42"/>
  </p:handoutMasterIdLst>
  <p:sldIdLst>
    <p:sldId id="256" r:id="rId2"/>
    <p:sldId id="289" r:id="rId3"/>
    <p:sldId id="290" r:id="rId4"/>
    <p:sldId id="284" r:id="rId5"/>
    <p:sldId id="285" r:id="rId6"/>
    <p:sldId id="286" r:id="rId7"/>
    <p:sldId id="257" r:id="rId8"/>
    <p:sldId id="259" r:id="rId9"/>
    <p:sldId id="260" r:id="rId10"/>
    <p:sldId id="262" r:id="rId11"/>
    <p:sldId id="287" r:id="rId12"/>
    <p:sldId id="263" r:id="rId13"/>
    <p:sldId id="264" r:id="rId14"/>
    <p:sldId id="265" r:id="rId15"/>
    <p:sldId id="266" r:id="rId16"/>
    <p:sldId id="267" r:id="rId17"/>
    <p:sldId id="268" r:id="rId18"/>
    <p:sldId id="269" r:id="rId19"/>
    <p:sldId id="291" r:id="rId20"/>
    <p:sldId id="292" r:id="rId21"/>
    <p:sldId id="271" r:id="rId22"/>
    <p:sldId id="272" r:id="rId23"/>
    <p:sldId id="273" r:id="rId24"/>
    <p:sldId id="274" r:id="rId25"/>
    <p:sldId id="288" r:id="rId26"/>
    <p:sldId id="275" r:id="rId27"/>
    <p:sldId id="276" r:id="rId28"/>
    <p:sldId id="293" r:id="rId29"/>
    <p:sldId id="277" r:id="rId30"/>
    <p:sldId id="278" r:id="rId31"/>
    <p:sldId id="279" r:id="rId32"/>
    <p:sldId id="280" r:id="rId33"/>
    <p:sldId id="281" r:id="rId34"/>
    <p:sldId id="282" r:id="rId35"/>
    <p:sldId id="283" r:id="rId36"/>
    <p:sldId id="294" r:id="rId37"/>
    <p:sldId id="295" r:id="rId38"/>
    <p:sldId id="296" r:id="rId39"/>
    <p:sldId id="261" r:id="rId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3838" userDrawn="1">
          <p15:clr>
            <a:srgbClr val="A4A3A4"/>
          </p15:clr>
        </p15:guide>
        <p15:guide id="3" orient="horz" pos="4201" userDrawn="1">
          <p15:clr>
            <a:srgbClr val="A4A3A4"/>
          </p15:clr>
        </p15:guide>
        <p15:guide id="4" orient="horz" pos="3294" userDrawn="1">
          <p15:clr>
            <a:srgbClr val="A4A3A4"/>
          </p15:clr>
        </p15:guide>
        <p15:guide id="5" orient="horz" pos="255" userDrawn="1">
          <p15:clr>
            <a:srgbClr val="A4A3A4"/>
          </p15:clr>
        </p15:guide>
        <p15:guide id="6" orient="horz" pos="1026" userDrawn="1">
          <p15:clr>
            <a:srgbClr val="A4A3A4"/>
          </p15:clr>
        </p15:guide>
        <p15:guide id="7" orient="horz" pos="3884" userDrawn="1">
          <p15:clr>
            <a:srgbClr val="A4A3A4"/>
          </p15:clr>
        </p15:guide>
        <p15:guide id="8" orient="horz" pos="3385" userDrawn="1">
          <p15:clr>
            <a:srgbClr val="A4A3A4"/>
          </p15:clr>
        </p15:guide>
        <p15:guide id="9" orient="horz" pos="2704" userDrawn="1">
          <p15:clr>
            <a:srgbClr val="A4A3A4"/>
          </p15:clr>
        </p15:guide>
        <p15:guide id="10" orient="horz" pos="1207" userDrawn="1">
          <p15:clr>
            <a:srgbClr val="A4A3A4"/>
          </p15:clr>
        </p15:guide>
        <p15:guide id="11" orient="horz" pos="1525" userDrawn="1">
          <p15:clr>
            <a:srgbClr val="A4A3A4"/>
          </p15:clr>
        </p15:guide>
        <p15:guide id="12" orient="horz" pos="1480" userDrawn="1">
          <p15:clr>
            <a:srgbClr val="A4A3A4"/>
          </p15:clr>
        </p15:guide>
        <p15:guide id="13" orient="horz" pos="3067" userDrawn="1">
          <p15:clr>
            <a:srgbClr val="A4A3A4"/>
          </p15:clr>
        </p15:guide>
        <p15:guide id="14" orient="horz" pos="1979" userDrawn="1">
          <p15:clr>
            <a:srgbClr val="A4A3A4"/>
          </p15:clr>
        </p15:guide>
        <p15:guide id="15" pos="3900" userDrawn="1">
          <p15:clr>
            <a:srgbClr val="A4A3A4"/>
          </p15:clr>
        </p15:guide>
        <p15:guide id="16" pos="3780" userDrawn="1">
          <p15:clr>
            <a:srgbClr val="A4A3A4"/>
          </p15:clr>
        </p15:guide>
        <p15:guide id="17" pos="2993" userDrawn="1">
          <p15:clr>
            <a:srgbClr val="A4A3A4"/>
          </p15:clr>
        </p15:guide>
        <p15:guide id="18" pos="2872" userDrawn="1">
          <p15:clr>
            <a:srgbClr val="A4A3A4"/>
          </p15:clr>
        </p15:guide>
        <p15:guide id="19" pos="2087" userDrawn="1">
          <p15:clr>
            <a:srgbClr val="A4A3A4"/>
          </p15:clr>
        </p15:guide>
        <p15:guide id="20" pos="1965" userDrawn="1">
          <p15:clr>
            <a:srgbClr val="A4A3A4"/>
          </p15:clr>
        </p15:guide>
        <p15:guide id="21" pos="1179" userDrawn="1">
          <p15:clr>
            <a:srgbClr val="A4A3A4"/>
          </p15:clr>
        </p15:guide>
        <p15:guide id="22" pos="1073" userDrawn="1">
          <p15:clr>
            <a:srgbClr val="A4A3A4"/>
          </p15:clr>
        </p15:guide>
        <p15:guide id="23" pos="272" userDrawn="1">
          <p15:clr>
            <a:srgbClr val="A4A3A4"/>
          </p15:clr>
        </p15:guide>
        <p15:guide id="24" pos="4687" userDrawn="1">
          <p15:clr>
            <a:srgbClr val="A4A3A4"/>
          </p15:clr>
        </p15:guide>
        <p15:guide id="25" pos="4808" userDrawn="1">
          <p15:clr>
            <a:srgbClr val="A4A3A4"/>
          </p15:clr>
        </p15:guide>
        <p15:guide id="26" pos="5593" userDrawn="1">
          <p15:clr>
            <a:srgbClr val="A4A3A4"/>
          </p15:clr>
        </p15:guide>
        <p15:guide id="27" pos="5715" userDrawn="1">
          <p15:clr>
            <a:srgbClr val="A4A3A4"/>
          </p15:clr>
        </p15:guide>
        <p15:guide id="28" pos="6501" userDrawn="1">
          <p15:clr>
            <a:srgbClr val="A4A3A4"/>
          </p15:clr>
        </p15:guide>
        <p15:guide id="29" pos="6623" userDrawn="1">
          <p15:clr>
            <a:srgbClr val="A4A3A4"/>
          </p15:clr>
        </p15:guide>
        <p15:guide id="30" pos="74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C8C5"/>
    <a:srgbClr val="B4AE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6327" autoAdjust="0"/>
  </p:normalViewPr>
  <p:slideViewPr>
    <p:cSldViewPr showGuides="1">
      <p:cViewPr varScale="1">
        <p:scale>
          <a:sx n="115" d="100"/>
          <a:sy n="115" d="100"/>
        </p:scale>
        <p:origin x="282" y="102"/>
      </p:cViewPr>
      <p:guideLst>
        <p:guide orient="horz" pos="1253"/>
        <p:guide orient="horz" pos="3838"/>
        <p:guide orient="horz" pos="4201"/>
        <p:guide orient="horz" pos="3294"/>
        <p:guide orient="horz" pos="255"/>
        <p:guide orient="horz" pos="1026"/>
        <p:guide orient="horz" pos="3884"/>
        <p:guide orient="horz" pos="3385"/>
        <p:guide orient="horz" pos="2704"/>
        <p:guide orient="horz" pos="1207"/>
        <p:guide orient="horz" pos="1525"/>
        <p:guide orient="horz" pos="1480"/>
        <p:guide orient="horz" pos="3067"/>
        <p:guide orient="horz" pos="1979"/>
        <p:guide pos="3900"/>
        <p:guide pos="3780"/>
        <p:guide pos="2993"/>
        <p:guide pos="2872"/>
        <p:guide pos="2087"/>
        <p:guide pos="1965"/>
        <p:guide pos="1179"/>
        <p:guide pos="1073"/>
        <p:guide pos="272"/>
        <p:guide pos="4687"/>
        <p:guide pos="4808"/>
        <p:guide pos="5593"/>
        <p:guide pos="5715"/>
        <p:guide pos="6501"/>
        <p:guide pos="6623"/>
        <p:guide pos="7408"/>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2" d="100"/>
          <a:sy n="82" d="100"/>
        </p:scale>
        <p:origin x="-313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C3797C4-ED8E-4EA4-959C-2AEEE7E3AD08}" type="datetimeFigureOut">
              <a:rPr lang="de-DE" smtClean="0"/>
              <a:t>21.02.2025</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F1F910-8AA9-49D3-9D40-DBE35BDF9359}" type="slidenum">
              <a:rPr lang="de-DE" smtClean="0"/>
              <a:t>‹N°›</a:t>
            </a:fld>
            <a:endParaRPr lang="de-DE" dirty="0"/>
          </a:p>
        </p:txBody>
      </p:sp>
    </p:spTree>
    <p:extLst>
      <p:ext uri="{BB962C8B-B14F-4D97-AF65-F5344CB8AC3E}">
        <p14:creationId xmlns:p14="http://schemas.microsoft.com/office/powerpoint/2010/main" val="2771589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5C22D-DB44-4084-9471-0EB64DB204F9}" type="datetimeFigureOut">
              <a:rPr lang="de-DE" smtClean="0"/>
              <a:t>21.02.2025</a:t>
            </a:fld>
            <a:endParaRPr lang="de-DE"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47F2EB-A273-4CA5-8E41-BC88C509E25D}" type="slidenum">
              <a:rPr lang="de-DE" smtClean="0"/>
              <a:t>‹N°›</a:t>
            </a:fld>
            <a:endParaRPr lang="de-DE" dirty="0"/>
          </a:p>
        </p:txBody>
      </p:sp>
    </p:spTree>
    <p:extLst>
      <p:ext uri="{BB962C8B-B14F-4D97-AF65-F5344CB8AC3E}">
        <p14:creationId xmlns:p14="http://schemas.microsoft.com/office/powerpoint/2010/main" val="931534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a:xfrm>
            <a:off x="0" y="283"/>
            <a:ext cx="12191496" cy="6857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5" name="Bildplatzhalter 4"/>
          <p:cNvSpPr>
            <a:spLocks noGrp="1"/>
          </p:cNvSpPr>
          <p:nvPr>
            <p:ph type="pic" sz="quarter" idx="10" hasCustomPrompt="1"/>
          </p:nvPr>
        </p:nvSpPr>
        <p:spPr>
          <a:xfrm>
            <a:off x="6769101" y="1989139"/>
            <a:ext cx="5422396" cy="2663824"/>
          </a:xfrm>
        </p:spPr>
        <p:txBody>
          <a:bodyPr anchor="t"/>
          <a:lstStyle>
            <a:lvl1pPr algn="ctr">
              <a:defRPr/>
            </a:lvl1pPr>
          </a:lstStyle>
          <a:p>
            <a:r>
              <a:rPr lang="de-DE" dirty="0"/>
              <a:t>Zuerst Bild durch klicken auf Symbol hinzufügen und anschließend in den Hintergrund stellen!</a:t>
            </a:r>
          </a:p>
        </p:txBody>
      </p:sp>
      <p:sp>
        <p:nvSpPr>
          <p:cNvPr id="3" name="Untertitel 2"/>
          <p:cNvSpPr>
            <a:spLocks noGrp="1"/>
          </p:cNvSpPr>
          <p:nvPr>
            <p:ph type="subTitle" idx="1"/>
          </p:nvPr>
        </p:nvSpPr>
        <p:spPr>
          <a:xfrm>
            <a:off x="431801" y="5373688"/>
            <a:ext cx="8447617" cy="792162"/>
          </a:xfrm>
        </p:spPr>
        <p:txBody>
          <a:bodyPr anchor="b">
            <a:noAutofit/>
          </a:bodyPr>
          <a:lstStyle>
            <a:lvl1pPr marL="0" indent="0" algn="l">
              <a:lnSpc>
                <a:spcPct val="110000"/>
              </a:lnSpc>
              <a:buNone/>
              <a:defRPr sz="2000" b="1" u="none" baseline="0">
                <a:solidFill>
                  <a:schemeClr val="accent1"/>
                </a:solidFill>
                <a:uFill>
                  <a:solidFill>
                    <a:schemeClr val="accent1"/>
                  </a:solidFill>
                </a:u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17805" y="1"/>
            <a:ext cx="3698875" cy="2016125"/>
          </a:xfrm>
          <a:prstGeom prst="rect">
            <a:avLst/>
          </a:prstGeom>
        </p:spPr>
      </p:pic>
      <p:sp>
        <p:nvSpPr>
          <p:cNvPr id="2" name="Titel 1"/>
          <p:cNvSpPr>
            <a:spLocks noGrp="1"/>
          </p:cNvSpPr>
          <p:nvPr>
            <p:ph type="ctrTitle"/>
          </p:nvPr>
        </p:nvSpPr>
        <p:spPr>
          <a:xfrm>
            <a:off x="431801" y="2492896"/>
            <a:ext cx="6144252" cy="2376487"/>
          </a:xfrm>
        </p:spPr>
        <p:txBody>
          <a:bodyPr bIns="82800" anchor="b">
            <a:noAutofit/>
          </a:bodyPr>
          <a:lstStyle>
            <a:lvl1pPr>
              <a:lnSpc>
                <a:spcPct val="105000"/>
              </a:lnSpc>
              <a:defRPr sz="3500" b="1" u="none" baseline="0"/>
            </a:lvl1pPr>
          </a:lstStyle>
          <a:p>
            <a:r>
              <a:rPr lang="de-DE"/>
              <a:t>Titelmasterformat durch Klicken bearbeiten</a:t>
            </a:r>
            <a:endParaRPr lang="de-DE" dirty="0"/>
          </a:p>
        </p:txBody>
      </p:sp>
    </p:spTree>
    <p:extLst>
      <p:ext uri="{BB962C8B-B14F-4D97-AF65-F5344CB8AC3E}">
        <p14:creationId xmlns:p14="http://schemas.microsoft.com/office/powerpoint/2010/main" val="741845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itat Gross">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en-US" dirty="0"/>
              <a:t>Proximity Effects in Altermagnetic Systems</a:t>
            </a:r>
            <a:endParaRPr lang="de-DE" dirty="0"/>
          </a:p>
        </p:txBody>
      </p:sp>
      <p:sp>
        <p:nvSpPr>
          <p:cNvPr id="4" name="Foliennummernplatzhalter 3"/>
          <p:cNvSpPr>
            <a:spLocks noGrp="1"/>
          </p:cNvSpPr>
          <p:nvPr>
            <p:ph type="sldNum" sz="quarter" idx="11"/>
          </p:nvPr>
        </p:nvSpPr>
        <p:spPr/>
        <p:txBody>
          <a:bodyPr/>
          <a:lstStyle/>
          <a:p>
            <a:fld id="{C05EE493-AD2E-4872-B2F6-8F12A747F0A5}" type="slidenum">
              <a:rPr lang="de-DE" smtClean="0"/>
              <a:pPr/>
              <a:t>‹N°›</a:t>
            </a:fld>
            <a:endParaRPr lang="de-DE" dirty="0"/>
          </a:p>
        </p:txBody>
      </p:sp>
      <p:sp>
        <p:nvSpPr>
          <p:cNvPr id="5" name="Datumsplatzhalter 4"/>
          <p:cNvSpPr>
            <a:spLocks noGrp="1"/>
          </p:cNvSpPr>
          <p:nvPr>
            <p:ph type="dt" sz="half" idx="12"/>
          </p:nvPr>
        </p:nvSpPr>
        <p:spPr/>
        <p:txBody>
          <a:bodyPr/>
          <a:lstStyle/>
          <a:p>
            <a:r>
              <a:rPr lang="fr-FR" dirty="0"/>
              <a:t>24.02.2025</a:t>
            </a:r>
            <a:endParaRPr lang="de-DE" dirty="0"/>
          </a:p>
        </p:txBody>
      </p:sp>
      <p:sp>
        <p:nvSpPr>
          <p:cNvPr id="7" name="Textplatzhalter 6"/>
          <p:cNvSpPr>
            <a:spLocks noGrp="1"/>
          </p:cNvSpPr>
          <p:nvPr>
            <p:ph type="body" sz="quarter" idx="13"/>
          </p:nvPr>
        </p:nvSpPr>
        <p:spPr>
          <a:xfrm>
            <a:off x="431801" y="404813"/>
            <a:ext cx="8447617" cy="5688012"/>
          </a:xfrm>
        </p:spPr>
        <p:txBody>
          <a:bodyPr/>
          <a:lstStyle>
            <a:lvl1pPr>
              <a:lnSpc>
                <a:spcPct val="95000"/>
              </a:lnSpc>
              <a:spcBef>
                <a:spcPts val="0"/>
              </a:spcBef>
              <a:defRPr sz="5200" u="none" baseline="0">
                <a:solidFill>
                  <a:schemeClr val="accent1"/>
                </a:solidFill>
                <a:uFill>
                  <a:solidFill>
                    <a:schemeClr val="accent1"/>
                  </a:solidFill>
                </a:uFill>
              </a:defRPr>
            </a:lvl1pPr>
            <a:lvl2pPr marL="0" indent="0">
              <a:lnSpc>
                <a:spcPct val="100000"/>
              </a:lnSpc>
              <a:spcBef>
                <a:spcPts val="5200"/>
              </a:spcBef>
              <a:buFont typeface="Arial" panose="020B0604020202020204" pitchFamily="34" charset="0"/>
              <a:buNone/>
              <a:defRPr sz="2600" b="1">
                <a:solidFill>
                  <a:schemeClr val="accent1"/>
                </a:solidFill>
              </a:defRPr>
            </a:lvl2pPr>
            <a:lvl3pPr marL="0" indent="0">
              <a:lnSpc>
                <a:spcPct val="100000"/>
              </a:lnSpc>
              <a:buFont typeface="Arial" panose="020B0604020202020204" pitchFamily="34" charset="0"/>
              <a:buNone/>
              <a:defRPr/>
            </a:lvl3pPr>
            <a:lvl4pPr marL="0" indent="0">
              <a:lnSpc>
                <a:spcPct val="100000"/>
              </a:lnSpc>
              <a:buFont typeface="Arial" panose="020B0604020202020204" pitchFamily="34" charset="0"/>
              <a:buNone/>
              <a:defRPr/>
            </a:lvl4pPr>
            <a:lvl5pPr marL="0" indent="0">
              <a:lnSpc>
                <a:spcPct val="100000"/>
              </a:lnSpc>
              <a:buFont typeface="Arial" panose="020B0604020202020204" pitchFamily="34" charset="0"/>
              <a:buNone/>
              <a:defRPr/>
            </a:lvl5pPr>
            <a:lvl6pPr marL="0" indent="0">
              <a:lnSpc>
                <a:spcPct val="100000"/>
              </a:lnSpc>
              <a:buFont typeface="Arial" panose="020B0604020202020204" pitchFamily="34" charset="0"/>
              <a:buNone/>
              <a:defRPr/>
            </a:lvl6pPr>
            <a:lvl7pPr marL="0" indent="0">
              <a:lnSpc>
                <a:spcPct val="100000"/>
              </a:lnSpc>
              <a:buFont typeface="Arial" panose="020B0604020202020204" pitchFamily="34" charset="0"/>
              <a:buNone/>
              <a:defRPr/>
            </a:lvl7pPr>
            <a:lvl8pPr marL="0" indent="0">
              <a:lnSpc>
                <a:spcPct val="100000"/>
              </a:lnSpc>
              <a:buFont typeface="Arial" panose="020B0604020202020204" pitchFamily="34" charset="0"/>
              <a:buNone/>
              <a:defRPr/>
            </a:lvl8pPr>
            <a:lvl9pPr marL="0" indent="0">
              <a:lnSpc>
                <a:spcPct val="100000"/>
              </a:lnSpc>
              <a:buFont typeface="Arial" panose="020B0604020202020204" pitchFamily="34" charset="0"/>
              <a:buNone/>
              <a:defRPr/>
            </a:lvl9pPr>
          </a:lstStyle>
          <a:p>
            <a:pPr lvl="0"/>
            <a:r>
              <a:rPr lang="de-DE"/>
              <a:t>Formatvorlagen des Textmasters bearbeiten</a:t>
            </a:r>
          </a:p>
          <a:p>
            <a:pPr lvl="1"/>
            <a:r>
              <a:rPr lang="de-DE"/>
              <a:t>Zweite Ebene</a:t>
            </a:r>
          </a:p>
          <a:p>
            <a:pPr lvl="2"/>
            <a:r>
              <a:rPr lang="de-DE"/>
              <a:t>Dritte Ebene</a:t>
            </a:r>
          </a:p>
        </p:txBody>
      </p:sp>
    </p:spTree>
    <p:extLst>
      <p:ext uri="{BB962C8B-B14F-4D97-AF65-F5344CB8AC3E}">
        <p14:creationId xmlns:p14="http://schemas.microsoft.com/office/powerpoint/2010/main" val="3395096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en-US" dirty="0"/>
              <a:t>Proximity Effects in Altermagnetic Systems</a:t>
            </a:r>
            <a:endParaRPr lang="de-DE" dirty="0"/>
          </a:p>
        </p:txBody>
      </p:sp>
      <p:sp>
        <p:nvSpPr>
          <p:cNvPr id="4" name="Foliennummernplatzhalter 3"/>
          <p:cNvSpPr>
            <a:spLocks noGrp="1"/>
          </p:cNvSpPr>
          <p:nvPr>
            <p:ph type="sldNum" sz="quarter" idx="11"/>
          </p:nvPr>
        </p:nvSpPr>
        <p:spPr/>
        <p:txBody>
          <a:bodyPr/>
          <a:lstStyle/>
          <a:p>
            <a:fld id="{C05EE493-AD2E-4872-B2F6-8F12A747F0A5}" type="slidenum">
              <a:rPr lang="de-DE" smtClean="0"/>
              <a:pPr/>
              <a:t>‹N°›</a:t>
            </a:fld>
            <a:endParaRPr lang="de-DE" dirty="0"/>
          </a:p>
        </p:txBody>
      </p:sp>
      <p:sp>
        <p:nvSpPr>
          <p:cNvPr id="5" name="Datumsplatzhalter 4"/>
          <p:cNvSpPr>
            <a:spLocks noGrp="1"/>
          </p:cNvSpPr>
          <p:nvPr>
            <p:ph type="dt" sz="half" idx="12"/>
          </p:nvPr>
        </p:nvSpPr>
        <p:spPr/>
        <p:txBody>
          <a:bodyPr/>
          <a:lstStyle/>
          <a:p>
            <a:r>
              <a:rPr lang="fr-FR" dirty="0"/>
              <a:t>24.02.2025</a:t>
            </a:r>
            <a:endParaRPr lang="de-DE" dirty="0"/>
          </a:p>
        </p:txBody>
      </p:sp>
      <p:sp>
        <p:nvSpPr>
          <p:cNvPr id="7" name="Textplatzhalter 6"/>
          <p:cNvSpPr>
            <a:spLocks noGrp="1"/>
          </p:cNvSpPr>
          <p:nvPr>
            <p:ph type="body" sz="quarter" idx="13"/>
          </p:nvPr>
        </p:nvSpPr>
        <p:spPr>
          <a:xfrm>
            <a:off x="431801" y="404813"/>
            <a:ext cx="8447617" cy="5688012"/>
          </a:xfrm>
        </p:spPr>
        <p:txBody>
          <a:bodyPr/>
          <a:lstStyle>
            <a:lvl1pPr>
              <a:lnSpc>
                <a:spcPct val="95000"/>
              </a:lnSpc>
              <a:spcBef>
                <a:spcPts val="0"/>
              </a:spcBef>
              <a:defRPr sz="3500" u="sng" baseline="0">
                <a:solidFill>
                  <a:schemeClr val="tx1"/>
                </a:solidFill>
                <a:uFill>
                  <a:solidFill>
                    <a:schemeClr val="accent1"/>
                  </a:solidFill>
                </a:uFill>
              </a:defRPr>
            </a:lvl1pPr>
            <a:lvl2pPr marL="0" indent="0">
              <a:lnSpc>
                <a:spcPct val="100000"/>
              </a:lnSpc>
              <a:spcBef>
                <a:spcPts val="3500"/>
              </a:spcBef>
              <a:buFont typeface="Arial" panose="020B0604020202020204" pitchFamily="34" charset="0"/>
              <a:buNone/>
              <a:defRPr sz="2000" b="1">
                <a:solidFill>
                  <a:schemeClr val="accent1"/>
                </a:solidFill>
              </a:defRPr>
            </a:lvl2pPr>
            <a:lvl3pPr marL="0" indent="0">
              <a:lnSpc>
                <a:spcPct val="100000"/>
              </a:lnSpc>
              <a:buFont typeface="Arial" panose="020B0604020202020204" pitchFamily="34" charset="0"/>
              <a:buNone/>
              <a:defRPr/>
            </a:lvl3pPr>
            <a:lvl4pPr marL="0" indent="0">
              <a:lnSpc>
                <a:spcPct val="100000"/>
              </a:lnSpc>
              <a:buFont typeface="Arial" panose="020B0604020202020204" pitchFamily="34" charset="0"/>
              <a:buNone/>
              <a:defRPr/>
            </a:lvl4pPr>
            <a:lvl5pPr marL="0" indent="0">
              <a:lnSpc>
                <a:spcPct val="100000"/>
              </a:lnSpc>
              <a:buFont typeface="Arial" panose="020B0604020202020204" pitchFamily="34" charset="0"/>
              <a:buNone/>
              <a:defRPr/>
            </a:lvl5pPr>
            <a:lvl6pPr marL="0" indent="0">
              <a:lnSpc>
                <a:spcPct val="100000"/>
              </a:lnSpc>
              <a:buFont typeface="Arial" panose="020B0604020202020204" pitchFamily="34" charset="0"/>
              <a:buNone/>
              <a:defRPr/>
            </a:lvl6pPr>
            <a:lvl7pPr marL="0" indent="0">
              <a:lnSpc>
                <a:spcPct val="100000"/>
              </a:lnSpc>
              <a:buFont typeface="Arial" panose="020B0604020202020204" pitchFamily="34" charset="0"/>
              <a:buNone/>
              <a:defRPr/>
            </a:lvl7pPr>
            <a:lvl8pPr marL="0" indent="0">
              <a:lnSpc>
                <a:spcPct val="100000"/>
              </a:lnSpc>
              <a:buFont typeface="Arial" panose="020B0604020202020204" pitchFamily="34" charset="0"/>
              <a:buNone/>
              <a:defRPr/>
            </a:lvl8pPr>
            <a:lvl9pPr marL="0" indent="0">
              <a:lnSpc>
                <a:spcPct val="100000"/>
              </a:lnSpc>
              <a:buFont typeface="Arial" panose="020B0604020202020204" pitchFamily="34" charset="0"/>
              <a:buNone/>
              <a:defRPr/>
            </a:lvl9pPr>
          </a:lstStyle>
          <a:p>
            <a:pPr lvl="0"/>
            <a:r>
              <a:rPr lang="de-DE"/>
              <a:t>Formatvorlagen des Textmasters bearbeiten</a:t>
            </a:r>
          </a:p>
          <a:p>
            <a:pPr lvl="1"/>
            <a:r>
              <a:rPr lang="de-DE"/>
              <a:t>Zweite Ebene</a:t>
            </a:r>
          </a:p>
          <a:p>
            <a:pPr lvl="2"/>
            <a:r>
              <a:rPr lang="de-DE"/>
              <a:t>Dritte Ebene</a:t>
            </a:r>
          </a:p>
        </p:txBody>
      </p:sp>
    </p:spTree>
    <p:extLst>
      <p:ext uri="{BB962C8B-B14F-4D97-AF65-F5344CB8AC3E}">
        <p14:creationId xmlns:p14="http://schemas.microsoft.com/office/powerpoint/2010/main" val="1487186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r>
              <a:rPr lang="en-US" dirty="0"/>
              <a:t>Proximity Effects in Altermagnetic Systems</a:t>
            </a:r>
            <a:endParaRPr lang="de-DE" dirty="0"/>
          </a:p>
        </p:txBody>
      </p:sp>
      <p:sp>
        <p:nvSpPr>
          <p:cNvPr id="4" name="Foliennummernplatzhalter 3"/>
          <p:cNvSpPr>
            <a:spLocks noGrp="1"/>
          </p:cNvSpPr>
          <p:nvPr>
            <p:ph type="sldNum" sz="quarter" idx="11"/>
          </p:nvPr>
        </p:nvSpPr>
        <p:spPr/>
        <p:txBody>
          <a:bodyPr/>
          <a:lstStyle/>
          <a:p>
            <a:fld id="{C05EE493-AD2E-4872-B2F6-8F12A747F0A5}" type="slidenum">
              <a:rPr lang="de-DE" smtClean="0"/>
              <a:pPr/>
              <a:t>‹N°›</a:t>
            </a:fld>
            <a:endParaRPr lang="de-DE" dirty="0"/>
          </a:p>
        </p:txBody>
      </p:sp>
      <p:sp>
        <p:nvSpPr>
          <p:cNvPr id="5" name="Datumsplatzhalter 4"/>
          <p:cNvSpPr>
            <a:spLocks noGrp="1"/>
          </p:cNvSpPr>
          <p:nvPr>
            <p:ph type="dt" sz="half" idx="12"/>
          </p:nvPr>
        </p:nvSpPr>
        <p:spPr/>
        <p:txBody>
          <a:bodyPr/>
          <a:lstStyle/>
          <a:p>
            <a:r>
              <a:rPr lang="fr-FR" dirty="0"/>
              <a:t>24.02.2025</a:t>
            </a:r>
            <a:endParaRPr lang="de-DE" dirty="0"/>
          </a:p>
        </p:txBody>
      </p:sp>
    </p:spTree>
    <p:extLst>
      <p:ext uri="{BB962C8B-B14F-4D97-AF65-F5344CB8AC3E}">
        <p14:creationId xmlns:p14="http://schemas.microsoft.com/office/powerpoint/2010/main" val="2721132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7" name="Rechteck 6"/>
          <p:cNvSpPr/>
          <p:nvPr userDrawn="1"/>
        </p:nvSpPr>
        <p:spPr>
          <a:xfrm>
            <a:off x="0" y="283"/>
            <a:ext cx="12191496" cy="6857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pic>
        <p:nvPicPr>
          <p:cNvPr id="4" name="Grafik 3">
            <a:extLst>
              <a:ext uri="{FF2B5EF4-FFF2-40B4-BE49-F238E27FC236}">
                <a16:creationId xmlns:a16="http://schemas.microsoft.com/office/drawing/2014/main" id="{F76B4632-710A-C3C1-0321-22004E49B1D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17805" y="1"/>
            <a:ext cx="3698875" cy="2016125"/>
          </a:xfrm>
          <a:prstGeom prst="rect">
            <a:avLst/>
          </a:prstGeom>
        </p:spPr>
      </p:pic>
    </p:spTree>
    <p:extLst>
      <p:ext uri="{BB962C8B-B14F-4D97-AF65-F5344CB8AC3E}">
        <p14:creationId xmlns:p14="http://schemas.microsoft.com/office/powerpoint/2010/main" val="2713781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xtformatierungen Listeneben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idx="1" hasCustomPrompt="1"/>
          </p:nvPr>
        </p:nvSpPr>
        <p:spPr/>
        <p:txBody>
          <a:bodyPr/>
          <a:lstStyle>
            <a:lvl5pPr>
              <a:defRPr/>
            </a:lvl5pPr>
            <a:lvl6pPr>
              <a:defRPr/>
            </a:lvl6pPr>
            <a:lvl7pPr>
              <a:defRPr/>
            </a:lvl7pPr>
            <a:lvl8pPr>
              <a:defRPr/>
            </a:lvl8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4"/>
          <p:cNvSpPr>
            <a:spLocks noGrp="1"/>
          </p:cNvSpPr>
          <p:nvPr>
            <p:ph type="ftr" sz="quarter" idx="3"/>
          </p:nvPr>
        </p:nvSpPr>
        <p:spPr>
          <a:xfrm>
            <a:off x="3312585" y="6453336"/>
            <a:ext cx="4127500" cy="216024"/>
          </a:xfrm>
          <a:prstGeom prst="rect">
            <a:avLst/>
          </a:prstGeom>
        </p:spPr>
        <p:txBody>
          <a:bodyPr vert="horz" lIns="0" tIns="0" rIns="0" bIns="54000" rtlCol="0" anchor="b" anchorCtr="0"/>
          <a:lstStyle>
            <a:lvl1pPr algn="l">
              <a:defRPr sz="700" b="1">
                <a:solidFill>
                  <a:schemeClr val="tx1"/>
                </a:solidFill>
              </a:defRPr>
            </a:lvl1pPr>
          </a:lstStyle>
          <a:p>
            <a:r>
              <a:rPr lang="en-US" dirty="0"/>
              <a:t>Proximity Effects in Altermagnetic Systems</a:t>
            </a:r>
            <a:endParaRPr lang="de-DE" dirty="0"/>
          </a:p>
        </p:txBody>
      </p:sp>
      <p:sp>
        <p:nvSpPr>
          <p:cNvPr id="8" name="Foliennummernplatzhalter 5"/>
          <p:cNvSpPr>
            <a:spLocks noGrp="1"/>
          </p:cNvSpPr>
          <p:nvPr>
            <p:ph type="sldNum" sz="quarter" idx="4"/>
          </p:nvPr>
        </p:nvSpPr>
        <p:spPr>
          <a:xfrm>
            <a:off x="431800" y="6453336"/>
            <a:ext cx="1246717" cy="216024"/>
          </a:xfrm>
          <a:prstGeom prst="rect">
            <a:avLst/>
          </a:prstGeom>
        </p:spPr>
        <p:txBody>
          <a:bodyPr vert="horz" lIns="0" tIns="0" rIns="0" bIns="54000" rtlCol="0" anchor="b" anchorCtr="0"/>
          <a:lstStyle>
            <a:lvl1pPr algn="l">
              <a:defRPr sz="700" b="1">
                <a:solidFill>
                  <a:schemeClr val="tx1"/>
                </a:solidFill>
              </a:defRPr>
            </a:lvl1pPr>
          </a:lstStyle>
          <a:p>
            <a:fld id="{C05EE493-AD2E-4872-B2F6-8F12A747F0A5}" type="slidenum">
              <a:rPr lang="de-DE" smtClean="0"/>
              <a:pPr/>
              <a:t>‹N°›</a:t>
            </a:fld>
            <a:endParaRPr lang="de-DE" dirty="0"/>
          </a:p>
        </p:txBody>
      </p:sp>
      <p:sp>
        <p:nvSpPr>
          <p:cNvPr id="9" name="Datumsplatzhalter 8"/>
          <p:cNvSpPr>
            <a:spLocks noGrp="1"/>
          </p:cNvSpPr>
          <p:nvPr>
            <p:ph type="dt" sz="half" idx="2"/>
          </p:nvPr>
        </p:nvSpPr>
        <p:spPr>
          <a:xfrm>
            <a:off x="1871133" y="6453336"/>
            <a:ext cx="1248835" cy="216024"/>
          </a:xfrm>
          <a:prstGeom prst="rect">
            <a:avLst/>
          </a:prstGeom>
        </p:spPr>
        <p:txBody>
          <a:bodyPr vert="horz" lIns="0" tIns="0" rIns="0" bIns="54000" rtlCol="0" anchor="b" anchorCtr="0"/>
          <a:lstStyle>
            <a:lvl1pPr algn="l">
              <a:defRPr sz="700" b="1">
                <a:solidFill>
                  <a:schemeClr val="tx1"/>
                </a:solidFill>
              </a:defRPr>
            </a:lvl1pPr>
          </a:lstStyle>
          <a:p>
            <a:r>
              <a:rPr lang="fr-FR" dirty="0"/>
              <a:t>24.02.2025</a:t>
            </a: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extfolie einspalti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idx="1" hasCustomPrompt="1"/>
          </p:nvPr>
        </p:nvSpPr>
        <p:spPr/>
        <p:txBody>
          <a:bodyPr/>
          <a:lstStyle>
            <a:lvl5pPr>
              <a:defRPr/>
            </a:lvl5pPr>
            <a:lvl6pPr>
              <a:defRPr/>
            </a:lvl6pPr>
            <a:lvl7pPr>
              <a:defRPr/>
            </a:lvl7pPr>
            <a:lvl8pPr>
              <a:defRPr/>
            </a:lvl8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4"/>
          <p:cNvSpPr>
            <a:spLocks noGrp="1"/>
          </p:cNvSpPr>
          <p:nvPr>
            <p:ph type="ftr" sz="quarter" idx="3"/>
          </p:nvPr>
        </p:nvSpPr>
        <p:spPr>
          <a:xfrm>
            <a:off x="3312585" y="6453336"/>
            <a:ext cx="4127500" cy="216024"/>
          </a:xfrm>
          <a:prstGeom prst="rect">
            <a:avLst/>
          </a:prstGeom>
        </p:spPr>
        <p:txBody>
          <a:bodyPr vert="horz" lIns="0" tIns="0" rIns="0" bIns="54000" rtlCol="0" anchor="b" anchorCtr="0"/>
          <a:lstStyle>
            <a:lvl1pPr algn="l">
              <a:defRPr sz="700" b="1">
                <a:solidFill>
                  <a:schemeClr val="tx1"/>
                </a:solidFill>
              </a:defRPr>
            </a:lvl1pPr>
          </a:lstStyle>
          <a:p>
            <a:r>
              <a:rPr lang="en-US" dirty="0"/>
              <a:t>Proximity Effects in Altermagnetic Systems</a:t>
            </a:r>
            <a:endParaRPr lang="de-DE" dirty="0"/>
          </a:p>
        </p:txBody>
      </p:sp>
      <p:sp>
        <p:nvSpPr>
          <p:cNvPr id="8" name="Foliennummernplatzhalter 5"/>
          <p:cNvSpPr>
            <a:spLocks noGrp="1"/>
          </p:cNvSpPr>
          <p:nvPr>
            <p:ph type="sldNum" sz="quarter" idx="4"/>
          </p:nvPr>
        </p:nvSpPr>
        <p:spPr>
          <a:xfrm>
            <a:off x="431800" y="6453336"/>
            <a:ext cx="1246717" cy="216024"/>
          </a:xfrm>
          <a:prstGeom prst="rect">
            <a:avLst/>
          </a:prstGeom>
        </p:spPr>
        <p:txBody>
          <a:bodyPr vert="horz" lIns="0" tIns="0" rIns="0" bIns="54000" rtlCol="0" anchor="b" anchorCtr="0"/>
          <a:lstStyle>
            <a:lvl1pPr algn="l">
              <a:defRPr sz="700" b="1">
                <a:solidFill>
                  <a:schemeClr val="tx1"/>
                </a:solidFill>
              </a:defRPr>
            </a:lvl1pPr>
          </a:lstStyle>
          <a:p>
            <a:fld id="{C05EE493-AD2E-4872-B2F6-8F12A747F0A5}" type="slidenum">
              <a:rPr lang="de-DE" smtClean="0"/>
              <a:pPr/>
              <a:t>‹N°›</a:t>
            </a:fld>
            <a:endParaRPr lang="de-DE" dirty="0"/>
          </a:p>
        </p:txBody>
      </p:sp>
      <p:sp>
        <p:nvSpPr>
          <p:cNvPr id="9" name="Datumsplatzhalter 8"/>
          <p:cNvSpPr>
            <a:spLocks noGrp="1"/>
          </p:cNvSpPr>
          <p:nvPr>
            <p:ph type="dt" sz="half" idx="2"/>
          </p:nvPr>
        </p:nvSpPr>
        <p:spPr>
          <a:xfrm>
            <a:off x="1871133" y="6453336"/>
            <a:ext cx="1248835" cy="216024"/>
          </a:xfrm>
          <a:prstGeom prst="rect">
            <a:avLst/>
          </a:prstGeom>
        </p:spPr>
        <p:txBody>
          <a:bodyPr vert="horz" lIns="0" tIns="0" rIns="0" bIns="54000" rtlCol="0" anchor="b" anchorCtr="0"/>
          <a:lstStyle>
            <a:lvl1pPr algn="l">
              <a:defRPr sz="700" b="1">
                <a:solidFill>
                  <a:schemeClr val="tx1"/>
                </a:solidFill>
              </a:defRPr>
            </a:lvl1pPr>
          </a:lstStyle>
          <a:p>
            <a:r>
              <a:rPr lang="fr-FR" dirty="0"/>
              <a:t>24.02.2025</a:t>
            </a:r>
            <a:endParaRPr lang="de-DE" dirty="0"/>
          </a:p>
        </p:txBody>
      </p:sp>
    </p:spTree>
    <p:extLst>
      <p:ext uri="{BB962C8B-B14F-4D97-AF65-F5344CB8AC3E}">
        <p14:creationId xmlns:p14="http://schemas.microsoft.com/office/powerpoint/2010/main" val="426115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extfolie zweispalti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sz="half" idx="1" hasCustomPrompt="1"/>
          </p:nvPr>
        </p:nvSpPr>
        <p:spPr>
          <a:xfrm>
            <a:off x="431799" y="1989139"/>
            <a:ext cx="5568951" cy="4103687"/>
          </a:xfrm>
        </p:spPr>
        <p:txBody>
          <a:bodyPr>
            <a:noAutofit/>
          </a:bodyPr>
          <a:lstStyle>
            <a:lvl1pPr>
              <a:defRPr sz="1600"/>
            </a:lvl1pPr>
            <a:lvl2pPr>
              <a:defRPr sz="1600"/>
            </a:lvl2pPr>
            <a:lvl3pPr>
              <a:defRPr sz="1600"/>
            </a:lvl3pPr>
            <a:lvl4pPr>
              <a:defRPr sz="1600"/>
            </a:lvl4pPr>
            <a:lvl5pPr>
              <a:defRPr sz="1600"/>
            </a:lvl5pPr>
            <a:lvl6pPr>
              <a:defRPr sz="1600"/>
            </a:lvl6pPr>
            <a:lvl7pPr marL="0" indent="0">
              <a:buFont typeface="Arial" panose="020B0604020202020204" pitchFamily="34" charset="0"/>
              <a:buNone/>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hasCustomPrompt="1"/>
          </p:nvPr>
        </p:nvSpPr>
        <p:spPr>
          <a:xfrm>
            <a:off x="6191251" y="1989139"/>
            <a:ext cx="5568949" cy="4103687"/>
          </a:xfrm>
        </p:spPr>
        <p:txBody>
          <a:bodyPr>
            <a:noAutofit/>
          </a:bodyPr>
          <a:lstStyle>
            <a:lvl1pPr>
              <a:defRPr sz="1600"/>
            </a:lvl1pPr>
            <a:lvl2pPr>
              <a:defRPr sz="1600"/>
            </a:lvl2pPr>
            <a:lvl3pPr>
              <a:defRPr sz="1600"/>
            </a:lvl3pPr>
            <a:lvl4pPr>
              <a:defRPr sz="1600"/>
            </a:lvl4pPr>
            <a:lvl5pPr>
              <a:buAutoNum type="arabicPeriod"/>
              <a:defRPr sz="1600"/>
            </a:lvl5pPr>
            <a:lvl6pPr>
              <a:defRPr sz="1600"/>
            </a:lvl6pPr>
            <a:lvl7pPr>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Fußzeilenplatzhalter 4"/>
          <p:cNvSpPr>
            <a:spLocks noGrp="1"/>
          </p:cNvSpPr>
          <p:nvPr>
            <p:ph type="ftr" sz="quarter" idx="3"/>
          </p:nvPr>
        </p:nvSpPr>
        <p:spPr>
          <a:xfrm>
            <a:off x="3312585" y="6453336"/>
            <a:ext cx="4127500" cy="216024"/>
          </a:xfrm>
          <a:prstGeom prst="rect">
            <a:avLst/>
          </a:prstGeom>
        </p:spPr>
        <p:txBody>
          <a:bodyPr vert="horz" lIns="0" tIns="0" rIns="0" bIns="54000" rtlCol="0" anchor="b" anchorCtr="0"/>
          <a:lstStyle>
            <a:lvl1pPr algn="l">
              <a:defRPr sz="700" b="1">
                <a:solidFill>
                  <a:schemeClr val="tx1"/>
                </a:solidFill>
              </a:defRPr>
            </a:lvl1pPr>
          </a:lstStyle>
          <a:p>
            <a:r>
              <a:rPr lang="en-US" dirty="0"/>
              <a:t>Proximity Effects in Altermagnetic Systems</a:t>
            </a:r>
            <a:endParaRPr lang="de-DE" dirty="0"/>
          </a:p>
        </p:txBody>
      </p:sp>
      <p:sp>
        <p:nvSpPr>
          <p:cNvPr id="9" name="Foliennummernplatzhalter 5"/>
          <p:cNvSpPr>
            <a:spLocks noGrp="1"/>
          </p:cNvSpPr>
          <p:nvPr>
            <p:ph type="sldNum" sz="quarter" idx="4"/>
          </p:nvPr>
        </p:nvSpPr>
        <p:spPr>
          <a:xfrm>
            <a:off x="431800" y="6453336"/>
            <a:ext cx="1246717" cy="216024"/>
          </a:xfrm>
          <a:prstGeom prst="rect">
            <a:avLst/>
          </a:prstGeom>
        </p:spPr>
        <p:txBody>
          <a:bodyPr vert="horz" lIns="0" tIns="0" rIns="0" bIns="54000" rtlCol="0" anchor="b" anchorCtr="0"/>
          <a:lstStyle>
            <a:lvl1pPr algn="l">
              <a:defRPr sz="700" b="1">
                <a:solidFill>
                  <a:schemeClr val="tx1"/>
                </a:solidFill>
              </a:defRPr>
            </a:lvl1pPr>
          </a:lstStyle>
          <a:p>
            <a:fld id="{C05EE493-AD2E-4872-B2F6-8F12A747F0A5}" type="slidenum">
              <a:rPr lang="de-DE" smtClean="0"/>
              <a:pPr/>
              <a:t>‹N°›</a:t>
            </a:fld>
            <a:endParaRPr lang="de-DE" dirty="0"/>
          </a:p>
        </p:txBody>
      </p:sp>
      <p:sp>
        <p:nvSpPr>
          <p:cNvPr id="10" name="Datumsplatzhalter 8"/>
          <p:cNvSpPr>
            <a:spLocks noGrp="1"/>
          </p:cNvSpPr>
          <p:nvPr>
            <p:ph type="dt" sz="half" idx="10"/>
          </p:nvPr>
        </p:nvSpPr>
        <p:spPr>
          <a:xfrm>
            <a:off x="1871133" y="6453336"/>
            <a:ext cx="1248835" cy="216024"/>
          </a:xfrm>
          <a:prstGeom prst="rect">
            <a:avLst/>
          </a:prstGeom>
        </p:spPr>
        <p:txBody>
          <a:bodyPr vert="horz" lIns="0" tIns="0" rIns="0" bIns="54000" rtlCol="0" anchor="b" anchorCtr="0"/>
          <a:lstStyle>
            <a:lvl1pPr algn="l">
              <a:defRPr sz="700" b="1">
                <a:solidFill>
                  <a:schemeClr val="tx1"/>
                </a:solidFill>
              </a:defRPr>
            </a:lvl1pPr>
          </a:lstStyle>
          <a:p>
            <a:r>
              <a:rPr lang="fr-FR" dirty="0"/>
              <a:t>24.02.2025</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osse Headline – Textfolie einspaltig">
    <p:spTree>
      <p:nvGrpSpPr>
        <p:cNvPr id="1" name=""/>
        <p:cNvGrpSpPr/>
        <p:nvPr/>
      </p:nvGrpSpPr>
      <p:grpSpPr>
        <a:xfrm>
          <a:off x="0" y="0"/>
          <a:ext cx="0" cy="0"/>
          <a:chOff x="0" y="0"/>
          <a:chExt cx="0" cy="0"/>
        </a:xfrm>
      </p:grpSpPr>
      <p:sp>
        <p:nvSpPr>
          <p:cNvPr id="2" name="Titel 1"/>
          <p:cNvSpPr>
            <a:spLocks noGrp="1"/>
          </p:cNvSpPr>
          <p:nvPr>
            <p:ph type="title"/>
          </p:nvPr>
        </p:nvSpPr>
        <p:spPr>
          <a:xfrm>
            <a:off x="431801" y="404664"/>
            <a:ext cx="8447617" cy="1224136"/>
          </a:xfrm>
        </p:spPr>
        <p:txBody>
          <a:bodyPr>
            <a:normAutofit/>
          </a:bodyPr>
          <a:lstStyle>
            <a:lvl1pPr>
              <a:defRPr sz="3500"/>
            </a:lvl1pPr>
          </a:lstStyle>
          <a:p>
            <a:r>
              <a:rPr lang="de-DE"/>
              <a:t>Titelmasterformat durch Klicken bearbeiten</a:t>
            </a:r>
            <a:endParaRPr lang="de-DE" dirty="0"/>
          </a:p>
        </p:txBody>
      </p:sp>
      <p:sp>
        <p:nvSpPr>
          <p:cNvPr id="3" name="Inhaltsplatzhalter 2"/>
          <p:cNvSpPr>
            <a:spLocks noGrp="1"/>
          </p:cNvSpPr>
          <p:nvPr>
            <p:ph idx="1" hasCustomPrompt="1"/>
          </p:nvPr>
        </p:nvSpPr>
        <p:spPr/>
        <p:txBody>
          <a:bodyPr/>
          <a:lstStyle>
            <a:lvl5pPr>
              <a:defRPr/>
            </a:lvl5pPr>
            <a:lvl6pPr>
              <a:defRPr/>
            </a:lvl6pPr>
            <a:lvl7pPr>
              <a:defRPr/>
            </a:lvl7pPr>
            <a:lvl8pPr>
              <a:defRPr/>
            </a:lvl8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4"/>
          <p:cNvSpPr>
            <a:spLocks noGrp="1"/>
          </p:cNvSpPr>
          <p:nvPr>
            <p:ph type="ftr" sz="quarter" idx="3"/>
          </p:nvPr>
        </p:nvSpPr>
        <p:spPr>
          <a:xfrm>
            <a:off x="3312585" y="6453336"/>
            <a:ext cx="4127500" cy="216024"/>
          </a:xfrm>
          <a:prstGeom prst="rect">
            <a:avLst/>
          </a:prstGeom>
        </p:spPr>
        <p:txBody>
          <a:bodyPr vert="horz" lIns="0" tIns="0" rIns="0" bIns="54000" rtlCol="0" anchor="b" anchorCtr="0"/>
          <a:lstStyle>
            <a:lvl1pPr algn="l">
              <a:defRPr sz="700" b="1">
                <a:solidFill>
                  <a:schemeClr val="tx1"/>
                </a:solidFill>
              </a:defRPr>
            </a:lvl1pPr>
          </a:lstStyle>
          <a:p>
            <a:r>
              <a:rPr lang="en-US" dirty="0"/>
              <a:t>Proximity Effects in Altermagnetic Systems</a:t>
            </a:r>
            <a:endParaRPr lang="de-DE" dirty="0"/>
          </a:p>
        </p:txBody>
      </p:sp>
      <p:sp>
        <p:nvSpPr>
          <p:cNvPr id="8" name="Foliennummernplatzhalter 5"/>
          <p:cNvSpPr>
            <a:spLocks noGrp="1"/>
          </p:cNvSpPr>
          <p:nvPr>
            <p:ph type="sldNum" sz="quarter" idx="4"/>
          </p:nvPr>
        </p:nvSpPr>
        <p:spPr>
          <a:xfrm>
            <a:off x="431800" y="6453336"/>
            <a:ext cx="1246717" cy="216024"/>
          </a:xfrm>
          <a:prstGeom prst="rect">
            <a:avLst/>
          </a:prstGeom>
        </p:spPr>
        <p:txBody>
          <a:bodyPr vert="horz" lIns="0" tIns="0" rIns="0" bIns="54000" rtlCol="0" anchor="b" anchorCtr="0"/>
          <a:lstStyle>
            <a:lvl1pPr algn="l">
              <a:defRPr sz="700" b="1">
                <a:solidFill>
                  <a:schemeClr val="tx1"/>
                </a:solidFill>
              </a:defRPr>
            </a:lvl1pPr>
          </a:lstStyle>
          <a:p>
            <a:fld id="{C05EE493-AD2E-4872-B2F6-8F12A747F0A5}" type="slidenum">
              <a:rPr lang="de-DE" smtClean="0"/>
              <a:pPr/>
              <a:t>‹N°›</a:t>
            </a:fld>
            <a:endParaRPr lang="de-DE" dirty="0"/>
          </a:p>
        </p:txBody>
      </p:sp>
      <p:sp>
        <p:nvSpPr>
          <p:cNvPr id="9" name="Datumsplatzhalter 8"/>
          <p:cNvSpPr>
            <a:spLocks noGrp="1"/>
          </p:cNvSpPr>
          <p:nvPr>
            <p:ph type="dt" sz="half" idx="2"/>
          </p:nvPr>
        </p:nvSpPr>
        <p:spPr>
          <a:xfrm>
            <a:off x="1871133" y="6453336"/>
            <a:ext cx="1248835" cy="216024"/>
          </a:xfrm>
          <a:prstGeom prst="rect">
            <a:avLst/>
          </a:prstGeom>
        </p:spPr>
        <p:txBody>
          <a:bodyPr vert="horz" lIns="0" tIns="0" rIns="0" bIns="54000" rtlCol="0" anchor="b" anchorCtr="0"/>
          <a:lstStyle>
            <a:lvl1pPr algn="l">
              <a:defRPr sz="700" b="1">
                <a:solidFill>
                  <a:schemeClr val="tx1"/>
                </a:solidFill>
              </a:defRPr>
            </a:lvl1pPr>
          </a:lstStyle>
          <a:p>
            <a:r>
              <a:rPr lang="fr-FR" dirty="0"/>
              <a:t>24.02.2025</a:t>
            </a:r>
            <a:endParaRPr lang="de-DE" dirty="0"/>
          </a:p>
        </p:txBody>
      </p:sp>
    </p:spTree>
    <p:extLst>
      <p:ext uri="{BB962C8B-B14F-4D97-AF65-F5344CB8AC3E}">
        <p14:creationId xmlns:p14="http://schemas.microsoft.com/office/powerpoint/2010/main" val="85653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Grosse Headline – Textfolie zweispaltig">
    <p:spTree>
      <p:nvGrpSpPr>
        <p:cNvPr id="1" name=""/>
        <p:cNvGrpSpPr/>
        <p:nvPr/>
      </p:nvGrpSpPr>
      <p:grpSpPr>
        <a:xfrm>
          <a:off x="0" y="0"/>
          <a:ext cx="0" cy="0"/>
          <a:chOff x="0" y="0"/>
          <a:chExt cx="0" cy="0"/>
        </a:xfrm>
      </p:grpSpPr>
      <p:sp>
        <p:nvSpPr>
          <p:cNvPr id="2" name="Titel 1"/>
          <p:cNvSpPr>
            <a:spLocks noGrp="1"/>
          </p:cNvSpPr>
          <p:nvPr>
            <p:ph type="title"/>
          </p:nvPr>
        </p:nvSpPr>
        <p:spPr>
          <a:xfrm>
            <a:off x="431801" y="404664"/>
            <a:ext cx="8447617" cy="1224111"/>
          </a:xfrm>
        </p:spPr>
        <p:txBody>
          <a:bodyPr/>
          <a:lstStyle>
            <a:lvl1pPr>
              <a:defRPr lang="de-DE" sz="3500" b="1" u="sng" kern="1200" baseline="0" dirty="0" smtClean="0">
                <a:solidFill>
                  <a:schemeClr val="tx1"/>
                </a:solidFill>
                <a:uFill>
                  <a:solidFill>
                    <a:schemeClr val="accent1"/>
                  </a:solidFill>
                </a:uFill>
                <a:latin typeface="+mj-lt"/>
                <a:ea typeface="+mj-ea"/>
                <a:cs typeface="+mj-cs"/>
              </a:defRPr>
            </a:lvl1pPr>
          </a:lstStyle>
          <a:p>
            <a:r>
              <a:rPr lang="de-DE"/>
              <a:t>Titelmasterformat durch Klicken bearbeiten</a:t>
            </a:r>
            <a:endParaRPr lang="de-DE" dirty="0"/>
          </a:p>
        </p:txBody>
      </p:sp>
      <p:sp>
        <p:nvSpPr>
          <p:cNvPr id="3" name="Inhaltsplatzhalter 2"/>
          <p:cNvSpPr>
            <a:spLocks noGrp="1"/>
          </p:cNvSpPr>
          <p:nvPr>
            <p:ph sz="half" idx="1" hasCustomPrompt="1"/>
          </p:nvPr>
        </p:nvSpPr>
        <p:spPr>
          <a:xfrm>
            <a:off x="431799" y="1989139"/>
            <a:ext cx="5568951" cy="4103687"/>
          </a:xfrm>
        </p:spPr>
        <p:txBody>
          <a:bodyPr>
            <a:noAutofit/>
          </a:bodyPr>
          <a:lstStyle>
            <a:lvl1pPr>
              <a:defRPr sz="1600"/>
            </a:lvl1pPr>
            <a:lvl2pPr>
              <a:defRPr sz="1600"/>
            </a:lvl2pPr>
            <a:lvl3pPr>
              <a:defRPr sz="1600"/>
            </a:lvl3pPr>
            <a:lvl4pPr>
              <a:defRPr sz="1600"/>
            </a:lvl4pPr>
            <a:lvl5pPr>
              <a:defRPr sz="1600"/>
            </a:lvl5pPr>
            <a:lvl6pPr>
              <a:defRPr sz="1600"/>
            </a:lvl6pPr>
            <a:lvl7pPr marL="0" indent="0">
              <a:buFont typeface="Arial" panose="020B0604020202020204" pitchFamily="34" charset="0"/>
              <a:buNone/>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hasCustomPrompt="1"/>
          </p:nvPr>
        </p:nvSpPr>
        <p:spPr>
          <a:xfrm>
            <a:off x="6191251" y="1989139"/>
            <a:ext cx="5568949" cy="4103687"/>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Fußzeilenplatzhalter 4"/>
          <p:cNvSpPr>
            <a:spLocks noGrp="1"/>
          </p:cNvSpPr>
          <p:nvPr>
            <p:ph type="ftr" sz="quarter" idx="3"/>
          </p:nvPr>
        </p:nvSpPr>
        <p:spPr>
          <a:xfrm>
            <a:off x="3312584" y="6453336"/>
            <a:ext cx="5759747" cy="216024"/>
          </a:xfrm>
          <a:prstGeom prst="rect">
            <a:avLst/>
          </a:prstGeom>
        </p:spPr>
        <p:txBody>
          <a:bodyPr vert="horz" lIns="0" tIns="0" rIns="0" bIns="54000" rtlCol="0" anchor="b" anchorCtr="0"/>
          <a:lstStyle>
            <a:lvl1pPr algn="l">
              <a:defRPr sz="900" b="1">
                <a:solidFill>
                  <a:schemeClr val="tx1"/>
                </a:solidFill>
              </a:defRPr>
            </a:lvl1pPr>
          </a:lstStyle>
          <a:p>
            <a:r>
              <a:rPr lang="en-US" dirty="0"/>
              <a:t>Proximity Effects in Altermagnetic Systems</a:t>
            </a:r>
            <a:endParaRPr lang="de-DE" dirty="0"/>
          </a:p>
        </p:txBody>
      </p:sp>
      <p:sp>
        <p:nvSpPr>
          <p:cNvPr id="9" name="Foliennummernplatzhalter 5"/>
          <p:cNvSpPr>
            <a:spLocks noGrp="1"/>
          </p:cNvSpPr>
          <p:nvPr>
            <p:ph type="sldNum" sz="quarter" idx="4"/>
          </p:nvPr>
        </p:nvSpPr>
        <p:spPr>
          <a:xfrm>
            <a:off x="431800" y="6453336"/>
            <a:ext cx="1246717" cy="216024"/>
          </a:xfrm>
          <a:prstGeom prst="rect">
            <a:avLst/>
          </a:prstGeom>
        </p:spPr>
        <p:txBody>
          <a:bodyPr vert="horz" lIns="0" tIns="0" rIns="0" bIns="54000" rtlCol="0" anchor="b" anchorCtr="0"/>
          <a:lstStyle>
            <a:lvl1pPr algn="l">
              <a:defRPr sz="900" b="1">
                <a:solidFill>
                  <a:schemeClr val="tx1"/>
                </a:solidFill>
              </a:defRPr>
            </a:lvl1pPr>
          </a:lstStyle>
          <a:p>
            <a:fld id="{C05EE493-AD2E-4872-B2F6-8F12A747F0A5}" type="slidenum">
              <a:rPr lang="de-DE" smtClean="0"/>
              <a:pPr/>
              <a:t>‹N°›</a:t>
            </a:fld>
            <a:endParaRPr lang="de-DE" dirty="0"/>
          </a:p>
        </p:txBody>
      </p:sp>
      <p:sp>
        <p:nvSpPr>
          <p:cNvPr id="10" name="Datumsplatzhalter 8"/>
          <p:cNvSpPr>
            <a:spLocks noGrp="1"/>
          </p:cNvSpPr>
          <p:nvPr>
            <p:ph type="dt" sz="half" idx="10"/>
          </p:nvPr>
        </p:nvSpPr>
        <p:spPr>
          <a:xfrm>
            <a:off x="1871133" y="6453336"/>
            <a:ext cx="1248835" cy="216024"/>
          </a:xfrm>
          <a:prstGeom prst="rect">
            <a:avLst/>
          </a:prstGeom>
        </p:spPr>
        <p:txBody>
          <a:bodyPr vert="horz" lIns="0" tIns="0" rIns="0" bIns="54000" rtlCol="0" anchor="b" anchorCtr="0"/>
          <a:lstStyle>
            <a:lvl1pPr algn="l">
              <a:defRPr sz="900" b="1">
                <a:solidFill>
                  <a:schemeClr val="tx1"/>
                </a:solidFill>
              </a:defRPr>
            </a:lvl1pPr>
          </a:lstStyle>
          <a:p>
            <a:r>
              <a:rPr lang="fr-FR" dirty="0"/>
              <a:t>24.02.2025</a:t>
            </a:r>
            <a:endParaRPr lang="de-DE" dirty="0"/>
          </a:p>
        </p:txBody>
      </p:sp>
    </p:spTree>
    <p:extLst>
      <p:ext uri="{BB962C8B-B14F-4D97-AF65-F5344CB8AC3E}">
        <p14:creationId xmlns:p14="http://schemas.microsoft.com/office/powerpoint/2010/main" val="400131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folie zweispalti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r>
              <a:rPr lang="en-US" dirty="0"/>
              <a:t>Proximity Effects in Altermagnetic Systems</a:t>
            </a:r>
            <a:endParaRPr lang="de-DE" dirty="0"/>
          </a:p>
        </p:txBody>
      </p:sp>
      <p:sp>
        <p:nvSpPr>
          <p:cNvPr id="4" name="Foliennummernplatzhalter 3"/>
          <p:cNvSpPr>
            <a:spLocks noGrp="1"/>
          </p:cNvSpPr>
          <p:nvPr>
            <p:ph type="sldNum" sz="quarter" idx="11"/>
          </p:nvPr>
        </p:nvSpPr>
        <p:spPr/>
        <p:txBody>
          <a:bodyPr/>
          <a:lstStyle/>
          <a:p>
            <a:fld id="{C05EE493-AD2E-4872-B2F6-8F12A747F0A5}" type="slidenum">
              <a:rPr lang="de-DE" smtClean="0"/>
              <a:pPr/>
              <a:t>‹N°›</a:t>
            </a:fld>
            <a:endParaRPr lang="de-DE" dirty="0"/>
          </a:p>
        </p:txBody>
      </p:sp>
      <p:sp>
        <p:nvSpPr>
          <p:cNvPr id="5" name="Datumsplatzhalter 4"/>
          <p:cNvSpPr>
            <a:spLocks noGrp="1"/>
          </p:cNvSpPr>
          <p:nvPr>
            <p:ph type="dt" sz="half" idx="12"/>
          </p:nvPr>
        </p:nvSpPr>
        <p:spPr/>
        <p:txBody>
          <a:bodyPr/>
          <a:lstStyle/>
          <a:p>
            <a:r>
              <a:rPr lang="fr-FR" dirty="0"/>
              <a:t>24.02.2025</a:t>
            </a:r>
            <a:endParaRPr lang="de-DE" dirty="0"/>
          </a:p>
        </p:txBody>
      </p:sp>
      <p:sp>
        <p:nvSpPr>
          <p:cNvPr id="7" name="Bildplatzhalter 6"/>
          <p:cNvSpPr>
            <a:spLocks noGrp="1"/>
          </p:cNvSpPr>
          <p:nvPr>
            <p:ph type="pic" sz="quarter" idx="13"/>
          </p:nvPr>
        </p:nvSpPr>
        <p:spPr>
          <a:xfrm>
            <a:off x="431371" y="1989139"/>
            <a:ext cx="5569380" cy="2736006"/>
          </a:xfrm>
        </p:spPr>
        <p:txBody>
          <a:bodyPr/>
          <a:lstStyle>
            <a:lvl1pPr algn="ctr">
              <a:defRPr/>
            </a:lvl1pPr>
          </a:lstStyle>
          <a:p>
            <a:r>
              <a:rPr lang="de-DE" dirty="0"/>
              <a:t>Bild durch Klicken auf Symbol hinzufügen</a:t>
            </a:r>
          </a:p>
        </p:txBody>
      </p:sp>
      <p:sp>
        <p:nvSpPr>
          <p:cNvPr id="11" name="Textplatzhalter 10"/>
          <p:cNvSpPr>
            <a:spLocks noGrp="1"/>
          </p:cNvSpPr>
          <p:nvPr>
            <p:ph type="body" sz="quarter" idx="15"/>
          </p:nvPr>
        </p:nvSpPr>
        <p:spPr>
          <a:xfrm>
            <a:off x="431801" y="4869161"/>
            <a:ext cx="5568951" cy="1223665"/>
          </a:xfrm>
        </p:spPr>
        <p:txBody>
          <a:bodyPr/>
          <a:lstStyle>
            <a:lvl1pPr>
              <a:defRPr u="sng" baseline="0">
                <a:solidFill>
                  <a:schemeClr val="tx1"/>
                </a:solidFill>
                <a:uFill>
                  <a:solidFill>
                    <a:schemeClr val="accent1"/>
                  </a:solidFill>
                </a:uFill>
              </a:defRPr>
            </a:lvl1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Bildplatzhalter 6"/>
          <p:cNvSpPr>
            <a:spLocks noGrp="1"/>
          </p:cNvSpPr>
          <p:nvPr>
            <p:ph type="pic" sz="quarter" idx="16"/>
          </p:nvPr>
        </p:nvSpPr>
        <p:spPr>
          <a:xfrm>
            <a:off x="6191250" y="1989139"/>
            <a:ext cx="5569380" cy="2736006"/>
          </a:xfrm>
        </p:spPr>
        <p:txBody>
          <a:bodyPr/>
          <a:lstStyle>
            <a:lvl1pPr algn="ctr">
              <a:defRPr/>
            </a:lvl1pPr>
          </a:lstStyle>
          <a:p>
            <a:r>
              <a:rPr lang="de-DE" dirty="0"/>
              <a:t>Bild durch Klicken auf Symbol hinzufügen</a:t>
            </a:r>
          </a:p>
        </p:txBody>
      </p:sp>
      <p:sp>
        <p:nvSpPr>
          <p:cNvPr id="14" name="Textplatzhalter 10"/>
          <p:cNvSpPr>
            <a:spLocks noGrp="1"/>
          </p:cNvSpPr>
          <p:nvPr>
            <p:ph type="body" sz="quarter" idx="17"/>
          </p:nvPr>
        </p:nvSpPr>
        <p:spPr>
          <a:xfrm>
            <a:off x="6191679" y="4869161"/>
            <a:ext cx="5568951" cy="1223665"/>
          </a:xfrm>
        </p:spPr>
        <p:txBody>
          <a:bodyPr/>
          <a:lstStyle>
            <a:lvl1pPr>
              <a:defRPr u="sng" baseline="0">
                <a:solidFill>
                  <a:schemeClr val="tx1"/>
                </a:solidFill>
                <a:uFill>
                  <a:solidFill>
                    <a:schemeClr val="accent1"/>
                  </a:solidFill>
                </a:uFill>
              </a:defRPr>
            </a:lvl1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49518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sse Headline – Bildfolie zweispaltig">
    <p:spTree>
      <p:nvGrpSpPr>
        <p:cNvPr id="1" name=""/>
        <p:cNvGrpSpPr/>
        <p:nvPr/>
      </p:nvGrpSpPr>
      <p:grpSpPr>
        <a:xfrm>
          <a:off x="0" y="0"/>
          <a:ext cx="0" cy="0"/>
          <a:chOff x="0" y="0"/>
          <a:chExt cx="0" cy="0"/>
        </a:xfrm>
      </p:grpSpPr>
      <p:sp>
        <p:nvSpPr>
          <p:cNvPr id="2" name="Titel 1"/>
          <p:cNvSpPr>
            <a:spLocks noGrp="1"/>
          </p:cNvSpPr>
          <p:nvPr>
            <p:ph type="title"/>
          </p:nvPr>
        </p:nvSpPr>
        <p:spPr>
          <a:xfrm>
            <a:off x="431801" y="404664"/>
            <a:ext cx="8447617" cy="1224111"/>
          </a:xfrm>
        </p:spPr>
        <p:txBody>
          <a:bodyPr/>
          <a:lstStyle>
            <a:lvl1pPr>
              <a:defRPr lang="de-DE" sz="3500" b="1" u="sng" kern="1200" baseline="0" dirty="0" smtClean="0">
                <a:solidFill>
                  <a:schemeClr val="tx1"/>
                </a:solidFill>
                <a:uFill>
                  <a:solidFill>
                    <a:schemeClr val="accent1"/>
                  </a:solidFill>
                </a:uFill>
                <a:latin typeface="+mj-lt"/>
                <a:ea typeface="+mj-ea"/>
                <a:cs typeface="+mj-cs"/>
              </a:defRPr>
            </a:lvl1pPr>
          </a:lstStyle>
          <a:p>
            <a:r>
              <a:rPr lang="de-DE"/>
              <a:t>Titelmasterformat durch Klicken bearbeiten</a:t>
            </a:r>
            <a:endParaRPr lang="de-DE" dirty="0"/>
          </a:p>
        </p:txBody>
      </p:sp>
      <p:sp>
        <p:nvSpPr>
          <p:cNvPr id="3" name="Fußzeilenplatzhalter 2"/>
          <p:cNvSpPr>
            <a:spLocks noGrp="1"/>
          </p:cNvSpPr>
          <p:nvPr>
            <p:ph type="ftr" sz="quarter" idx="10"/>
          </p:nvPr>
        </p:nvSpPr>
        <p:spPr/>
        <p:txBody>
          <a:bodyPr/>
          <a:lstStyle/>
          <a:p>
            <a:r>
              <a:rPr lang="en-US" dirty="0"/>
              <a:t>Proximity Effects in Altermagnetic Systems</a:t>
            </a:r>
            <a:endParaRPr lang="de-DE" dirty="0"/>
          </a:p>
        </p:txBody>
      </p:sp>
      <p:sp>
        <p:nvSpPr>
          <p:cNvPr id="4" name="Foliennummernplatzhalter 3"/>
          <p:cNvSpPr>
            <a:spLocks noGrp="1"/>
          </p:cNvSpPr>
          <p:nvPr>
            <p:ph type="sldNum" sz="quarter" idx="11"/>
          </p:nvPr>
        </p:nvSpPr>
        <p:spPr/>
        <p:txBody>
          <a:bodyPr/>
          <a:lstStyle/>
          <a:p>
            <a:fld id="{C05EE493-AD2E-4872-B2F6-8F12A747F0A5}" type="slidenum">
              <a:rPr lang="de-DE" smtClean="0"/>
              <a:pPr/>
              <a:t>‹N°›</a:t>
            </a:fld>
            <a:endParaRPr lang="de-DE" dirty="0"/>
          </a:p>
        </p:txBody>
      </p:sp>
      <p:sp>
        <p:nvSpPr>
          <p:cNvPr id="5" name="Datumsplatzhalter 4"/>
          <p:cNvSpPr>
            <a:spLocks noGrp="1"/>
          </p:cNvSpPr>
          <p:nvPr>
            <p:ph type="dt" sz="half" idx="12"/>
          </p:nvPr>
        </p:nvSpPr>
        <p:spPr/>
        <p:txBody>
          <a:bodyPr/>
          <a:lstStyle/>
          <a:p>
            <a:r>
              <a:rPr lang="fr-FR" dirty="0"/>
              <a:t>24.02.2025</a:t>
            </a:r>
            <a:endParaRPr lang="de-DE" dirty="0"/>
          </a:p>
        </p:txBody>
      </p:sp>
      <p:sp>
        <p:nvSpPr>
          <p:cNvPr id="7" name="Bildplatzhalter 6"/>
          <p:cNvSpPr>
            <a:spLocks noGrp="1"/>
          </p:cNvSpPr>
          <p:nvPr>
            <p:ph type="pic" sz="quarter" idx="13"/>
          </p:nvPr>
        </p:nvSpPr>
        <p:spPr>
          <a:xfrm>
            <a:off x="431371" y="1989139"/>
            <a:ext cx="5569380" cy="2736006"/>
          </a:xfrm>
        </p:spPr>
        <p:txBody>
          <a:bodyPr/>
          <a:lstStyle>
            <a:lvl1pPr algn="ctr">
              <a:defRPr/>
            </a:lvl1pPr>
          </a:lstStyle>
          <a:p>
            <a:r>
              <a:rPr lang="de-DE" dirty="0"/>
              <a:t>Bild durch Klicken auf Symbol hinzufügen</a:t>
            </a:r>
          </a:p>
        </p:txBody>
      </p:sp>
      <p:sp>
        <p:nvSpPr>
          <p:cNvPr id="11" name="Textplatzhalter 10"/>
          <p:cNvSpPr>
            <a:spLocks noGrp="1"/>
          </p:cNvSpPr>
          <p:nvPr>
            <p:ph type="body" sz="quarter" idx="15"/>
          </p:nvPr>
        </p:nvSpPr>
        <p:spPr>
          <a:xfrm>
            <a:off x="431801" y="4869161"/>
            <a:ext cx="5568951" cy="1223665"/>
          </a:xfrm>
        </p:spPr>
        <p:txBody>
          <a:bodyPr/>
          <a:lstStyle>
            <a:lvl1pPr>
              <a:defRPr u="sng" baseline="0">
                <a:solidFill>
                  <a:schemeClr val="tx1"/>
                </a:solidFill>
                <a:uFill>
                  <a:solidFill>
                    <a:schemeClr val="accent1"/>
                  </a:solidFill>
                </a:uFill>
              </a:defRPr>
            </a:lvl1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Bildplatzhalter 6"/>
          <p:cNvSpPr>
            <a:spLocks noGrp="1"/>
          </p:cNvSpPr>
          <p:nvPr>
            <p:ph type="pic" sz="quarter" idx="16"/>
          </p:nvPr>
        </p:nvSpPr>
        <p:spPr>
          <a:xfrm>
            <a:off x="6191250" y="1989139"/>
            <a:ext cx="5569380" cy="2736006"/>
          </a:xfrm>
        </p:spPr>
        <p:txBody>
          <a:bodyPr/>
          <a:lstStyle>
            <a:lvl1pPr algn="ctr">
              <a:defRPr/>
            </a:lvl1pPr>
          </a:lstStyle>
          <a:p>
            <a:r>
              <a:rPr lang="de-DE" dirty="0"/>
              <a:t>Bild durch Klicken auf Symbol hinzufügen</a:t>
            </a:r>
          </a:p>
        </p:txBody>
      </p:sp>
      <p:sp>
        <p:nvSpPr>
          <p:cNvPr id="14" name="Textplatzhalter 10"/>
          <p:cNvSpPr>
            <a:spLocks noGrp="1"/>
          </p:cNvSpPr>
          <p:nvPr>
            <p:ph type="body" sz="quarter" idx="17"/>
          </p:nvPr>
        </p:nvSpPr>
        <p:spPr>
          <a:xfrm>
            <a:off x="6191679" y="4869161"/>
            <a:ext cx="5568951" cy="1223665"/>
          </a:xfrm>
        </p:spPr>
        <p:txBody>
          <a:bodyPr/>
          <a:lstStyle>
            <a:lvl1pPr>
              <a:defRPr u="sng" baseline="0">
                <a:solidFill>
                  <a:schemeClr val="tx1"/>
                </a:solidFill>
                <a:uFill>
                  <a:solidFill>
                    <a:schemeClr val="accent1"/>
                  </a:solidFill>
                </a:uFill>
              </a:defRPr>
            </a:lvl1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60267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en-US" dirty="0"/>
              <a:t>Proximity Effects in Altermagnetic Systems</a:t>
            </a:r>
            <a:endParaRPr lang="de-DE" dirty="0"/>
          </a:p>
        </p:txBody>
      </p:sp>
      <p:sp>
        <p:nvSpPr>
          <p:cNvPr id="4" name="Foliennummernplatzhalter 3"/>
          <p:cNvSpPr>
            <a:spLocks noGrp="1"/>
          </p:cNvSpPr>
          <p:nvPr>
            <p:ph type="sldNum" sz="quarter" idx="11"/>
          </p:nvPr>
        </p:nvSpPr>
        <p:spPr/>
        <p:txBody>
          <a:bodyPr/>
          <a:lstStyle/>
          <a:p>
            <a:fld id="{C05EE493-AD2E-4872-B2F6-8F12A747F0A5}" type="slidenum">
              <a:rPr lang="de-DE" smtClean="0"/>
              <a:pPr/>
              <a:t>‹N°›</a:t>
            </a:fld>
            <a:endParaRPr lang="de-DE" dirty="0"/>
          </a:p>
        </p:txBody>
      </p:sp>
      <p:sp>
        <p:nvSpPr>
          <p:cNvPr id="5" name="Datumsplatzhalter 4"/>
          <p:cNvSpPr>
            <a:spLocks noGrp="1"/>
          </p:cNvSpPr>
          <p:nvPr>
            <p:ph type="dt" sz="half" idx="12"/>
          </p:nvPr>
        </p:nvSpPr>
        <p:spPr/>
        <p:txBody>
          <a:bodyPr/>
          <a:lstStyle/>
          <a:p>
            <a:r>
              <a:rPr lang="fr-FR" dirty="0"/>
              <a:t>24.02.2025</a:t>
            </a:r>
            <a:endParaRPr lang="de-DE" dirty="0"/>
          </a:p>
        </p:txBody>
      </p:sp>
      <p:sp>
        <p:nvSpPr>
          <p:cNvPr id="7" name="Bildplatzhalter 6"/>
          <p:cNvSpPr>
            <a:spLocks noGrp="1"/>
          </p:cNvSpPr>
          <p:nvPr>
            <p:ph type="pic" sz="quarter" idx="13"/>
          </p:nvPr>
        </p:nvSpPr>
        <p:spPr>
          <a:xfrm>
            <a:off x="431371" y="1"/>
            <a:ext cx="11328829" cy="5084762"/>
          </a:xfrm>
        </p:spPr>
        <p:txBody>
          <a:bodyPr/>
          <a:lstStyle>
            <a:lvl1pPr algn="ctr">
              <a:defRPr/>
            </a:lvl1pPr>
          </a:lstStyle>
          <a:p>
            <a:r>
              <a:rPr lang="de-DE" dirty="0"/>
              <a:t>Bild durch Klicken auf Symbol hinzufügen</a:t>
            </a:r>
          </a:p>
        </p:txBody>
      </p:sp>
      <p:sp>
        <p:nvSpPr>
          <p:cNvPr id="11" name="Textplatzhalter 10"/>
          <p:cNvSpPr>
            <a:spLocks noGrp="1"/>
          </p:cNvSpPr>
          <p:nvPr>
            <p:ph type="body" sz="quarter" idx="15"/>
          </p:nvPr>
        </p:nvSpPr>
        <p:spPr>
          <a:xfrm>
            <a:off x="431801" y="5229226"/>
            <a:ext cx="8447617" cy="863601"/>
          </a:xfrm>
        </p:spPr>
        <p:txBody>
          <a:bodyPr/>
          <a:lstStyle>
            <a:lvl1pPr>
              <a:defRPr u="sng" baseline="0">
                <a:solidFill>
                  <a:schemeClr val="tx1"/>
                </a:solidFill>
                <a:uFill>
                  <a:solidFill>
                    <a:schemeClr val="accent1"/>
                  </a:solidFill>
                </a:uFill>
              </a:defRPr>
            </a:lvl1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61429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31801" y="404664"/>
            <a:ext cx="8447617" cy="792088"/>
          </a:xfrm>
          <a:prstGeom prst="rect">
            <a:avLst/>
          </a:prstGeom>
        </p:spPr>
        <p:txBody>
          <a:bodyPr vert="horz" lIns="0" tIns="0" rIns="0" bIns="0" rtlCol="0" anchor="t" anchorCtr="0">
            <a:noAutofit/>
          </a:bodyPr>
          <a:lstStyle/>
          <a:p>
            <a:r>
              <a:rPr lang="de-DE" dirty="0"/>
              <a:t>Titelmasterformat durch Klicken bearbeiten</a:t>
            </a:r>
          </a:p>
        </p:txBody>
      </p:sp>
      <p:sp>
        <p:nvSpPr>
          <p:cNvPr id="3" name="Textplatzhalter 2"/>
          <p:cNvSpPr>
            <a:spLocks noGrp="1"/>
          </p:cNvSpPr>
          <p:nvPr>
            <p:ph type="body" idx="1"/>
          </p:nvPr>
        </p:nvSpPr>
        <p:spPr>
          <a:xfrm>
            <a:off x="431800" y="1988841"/>
            <a:ext cx="11328400" cy="4103985"/>
          </a:xfrm>
          <a:prstGeom prst="rect">
            <a:avLst/>
          </a:prstGeom>
        </p:spPr>
        <p:txBody>
          <a:bodyPr vert="horz" lIns="0" tIns="0" rIns="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11" name="Gerade Verbindung 10"/>
          <p:cNvCxnSpPr/>
          <p:nvPr/>
        </p:nvCxnSpPr>
        <p:spPr>
          <a:xfrm>
            <a:off x="431800" y="6408378"/>
            <a:ext cx="1132882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Fußzeilenplatzhalter 4"/>
          <p:cNvSpPr>
            <a:spLocks noGrp="1"/>
          </p:cNvSpPr>
          <p:nvPr>
            <p:ph type="ftr" sz="quarter" idx="3"/>
          </p:nvPr>
        </p:nvSpPr>
        <p:spPr>
          <a:xfrm>
            <a:off x="3312584" y="6453336"/>
            <a:ext cx="5279693" cy="216024"/>
          </a:xfrm>
          <a:prstGeom prst="rect">
            <a:avLst/>
          </a:prstGeom>
        </p:spPr>
        <p:txBody>
          <a:bodyPr vert="horz" lIns="0" tIns="0" rIns="0" bIns="54000" rtlCol="0" anchor="b" anchorCtr="0"/>
          <a:lstStyle>
            <a:lvl1pPr algn="l">
              <a:defRPr sz="900" b="1">
                <a:solidFill>
                  <a:schemeClr val="tx1"/>
                </a:solidFill>
              </a:defRPr>
            </a:lvl1pPr>
          </a:lstStyle>
          <a:p>
            <a:r>
              <a:rPr lang="en-US" dirty="0"/>
              <a:t>Proximity Effects in Altermagnetic Systems</a:t>
            </a:r>
            <a:endParaRPr lang="de-DE" dirty="0"/>
          </a:p>
        </p:txBody>
      </p:sp>
      <p:sp>
        <p:nvSpPr>
          <p:cNvPr id="15" name="Foliennummernplatzhalter 5"/>
          <p:cNvSpPr>
            <a:spLocks noGrp="1"/>
          </p:cNvSpPr>
          <p:nvPr>
            <p:ph type="sldNum" sz="quarter" idx="4"/>
          </p:nvPr>
        </p:nvSpPr>
        <p:spPr>
          <a:xfrm>
            <a:off x="431800" y="6453336"/>
            <a:ext cx="1246717" cy="216024"/>
          </a:xfrm>
          <a:prstGeom prst="rect">
            <a:avLst/>
          </a:prstGeom>
        </p:spPr>
        <p:txBody>
          <a:bodyPr vert="horz" lIns="0" tIns="0" rIns="0" bIns="54000" rtlCol="0" anchor="b" anchorCtr="0"/>
          <a:lstStyle>
            <a:lvl1pPr algn="l">
              <a:defRPr sz="900" b="1">
                <a:solidFill>
                  <a:schemeClr val="tx1"/>
                </a:solidFill>
              </a:defRPr>
            </a:lvl1pPr>
          </a:lstStyle>
          <a:p>
            <a:fld id="{C05EE493-AD2E-4872-B2F6-8F12A747F0A5}" type="slidenum">
              <a:rPr lang="de-DE" smtClean="0"/>
              <a:pPr/>
              <a:t>‹N°›</a:t>
            </a:fld>
            <a:endParaRPr lang="de-DE" dirty="0"/>
          </a:p>
        </p:txBody>
      </p:sp>
      <p:sp>
        <p:nvSpPr>
          <p:cNvPr id="17" name="Datumsplatzhalter 8"/>
          <p:cNvSpPr>
            <a:spLocks noGrp="1"/>
          </p:cNvSpPr>
          <p:nvPr>
            <p:ph type="dt" sz="half" idx="2"/>
          </p:nvPr>
        </p:nvSpPr>
        <p:spPr>
          <a:xfrm>
            <a:off x="1871133" y="6453336"/>
            <a:ext cx="1248835" cy="216024"/>
          </a:xfrm>
          <a:prstGeom prst="rect">
            <a:avLst/>
          </a:prstGeom>
        </p:spPr>
        <p:txBody>
          <a:bodyPr vert="horz" lIns="0" tIns="0" rIns="0" bIns="54000" rtlCol="0" anchor="b" anchorCtr="0"/>
          <a:lstStyle>
            <a:lvl1pPr algn="l">
              <a:defRPr sz="900" b="1">
                <a:solidFill>
                  <a:schemeClr val="tx1"/>
                </a:solidFill>
              </a:defRPr>
            </a:lvl1pPr>
          </a:lstStyle>
          <a:p>
            <a:r>
              <a:rPr lang="fr-FR" dirty="0"/>
              <a:t>24.02.2025</a:t>
            </a:r>
            <a:endParaRPr lang="de-DE" dirty="0"/>
          </a:p>
        </p:txBody>
      </p:sp>
      <p:sp>
        <p:nvSpPr>
          <p:cNvPr id="18" name="Fußzeilenplatzhalter 4"/>
          <p:cNvSpPr txBox="1">
            <a:spLocks/>
          </p:cNvSpPr>
          <p:nvPr/>
        </p:nvSpPr>
        <p:spPr>
          <a:xfrm>
            <a:off x="7632701" y="6453336"/>
            <a:ext cx="4127929" cy="216024"/>
          </a:xfrm>
          <a:prstGeom prst="rect">
            <a:avLst/>
          </a:prstGeom>
        </p:spPr>
        <p:txBody>
          <a:bodyPr vert="horz" lIns="0" tIns="0" rIns="0" bIns="54000" rtlCol="0" anchor="b" anchorCtr="0"/>
          <a:lstStyle>
            <a:defPPr>
              <a:defRPr lang="de-DE"/>
            </a:defPPr>
            <a:lvl1pPr marL="0" algn="l" defTabSz="914400" rtl="0" eaLnBrk="1" latinLnBrk="0" hangingPunct="1">
              <a:defRPr sz="7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dirty="0"/>
              <a:t>Universität Konstanz</a:t>
            </a:r>
          </a:p>
        </p:txBody>
      </p:sp>
      <p:sp>
        <p:nvSpPr>
          <p:cNvPr id="9" name="Rechteck 8">
            <a:extLst>
              <a:ext uri="{FF2B5EF4-FFF2-40B4-BE49-F238E27FC236}">
                <a16:creationId xmlns:a16="http://schemas.microsoft.com/office/drawing/2014/main" id="{BAA8ACD3-9599-7AC4-FF9A-ABD3EDE61C3E}"/>
              </a:ext>
            </a:extLst>
          </p:cNvPr>
          <p:cNvSpPr/>
          <p:nvPr userDrawn="1"/>
        </p:nvSpPr>
        <p:spPr>
          <a:xfrm rot="19667417">
            <a:off x="-155982" y="-604629"/>
            <a:ext cx="1586539" cy="1586539"/>
          </a:xfrm>
          <a:prstGeom prst="rect">
            <a:avLst/>
          </a:prstGeom>
          <a:solidFill>
            <a:schemeClr val="accent3">
              <a:lumMod val="60000"/>
              <a:lumOff val="4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 name="Gruppieren 9">
            <a:extLst>
              <a:ext uri="{FF2B5EF4-FFF2-40B4-BE49-F238E27FC236}">
                <a16:creationId xmlns:a16="http://schemas.microsoft.com/office/drawing/2014/main" id="{DDB6F5F0-70BC-16D9-16D1-983CA1A44B6B}"/>
              </a:ext>
            </a:extLst>
          </p:cNvPr>
          <p:cNvGrpSpPr/>
          <p:nvPr userDrawn="1"/>
        </p:nvGrpSpPr>
        <p:grpSpPr>
          <a:xfrm rot="16405151">
            <a:off x="11632761" y="2586277"/>
            <a:ext cx="2436177" cy="2134654"/>
            <a:chOff x="7616906" y="6328887"/>
            <a:chExt cx="2436177" cy="2134654"/>
          </a:xfrm>
        </p:grpSpPr>
        <p:sp>
          <p:nvSpPr>
            <p:cNvPr id="12" name="Rechteck 11">
              <a:extLst>
                <a:ext uri="{FF2B5EF4-FFF2-40B4-BE49-F238E27FC236}">
                  <a16:creationId xmlns:a16="http://schemas.microsoft.com/office/drawing/2014/main" id="{01AFA6EF-C344-9061-3A8F-4FA883D76C70}"/>
                </a:ext>
              </a:extLst>
            </p:cNvPr>
            <p:cNvSpPr/>
            <p:nvPr/>
          </p:nvSpPr>
          <p:spPr>
            <a:xfrm rot="18900000">
              <a:off x="7616906" y="6328887"/>
              <a:ext cx="2134654" cy="2134654"/>
            </a:xfrm>
            <a:prstGeom prst="rect">
              <a:avLst/>
            </a:prstGeom>
            <a:solidFill>
              <a:schemeClr val="accent5">
                <a:lumMod val="60000"/>
                <a:lumOff val="4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Rechteck 12">
              <a:extLst>
                <a:ext uri="{FF2B5EF4-FFF2-40B4-BE49-F238E27FC236}">
                  <a16:creationId xmlns:a16="http://schemas.microsoft.com/office/drawing/2014/main" id="{0FC651A2-4596-3A2C-9B15-CBD5139DD1C4}"/>
                </a:ext>
              </a:extLst>
            </p:cNvPr>
            <p:cNvSpPr/>
            <p:nvPr/>
          </p:nvSpPr>
          <p:spPr>
            <a:xfrm rot="18900000">
              <a:off x="8642312" y="6470058"/>
              <a:ext cx="1410771" cy="1410771"/>
            </a:xfrm>
            <a:prstGeom prst="rect">
              <a:avLst/>
            </a:prstGeom>
            <a:solidFill>
              <a:schemeClr val="accent5">
                <a:lumMod val="60000"/>
                <a:lumOff val="4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16" name="Rechteck 15">
            <a:extLst>
              <a:ext uri="{FF2B5EF4-FFF2-40B4-BE49-F238E27FC236}">
                <a16:creationId xmlns:a16="http://schemas.microsoft.com/office/drawing/2014/main" id="{36585C3A-0AC1-F8A9-57C7-38B2DA5BE5CE}"/>
              </a:ext>
            </a:extLst>
          </p:cNvPr>
          <p:cNvSpPr/>
          <p:nvPr userDrawn="1"/>
        </p:nvSpPr>
        <p:spPr>
          <a:xfrm rot="19667417">
            <a:off x="786153" y="345719"/>
            <a:ext cx="785320" cy="785320"/>
          </a:xfrm>
          <a:prstGeom prst="rect">
            <a:avLst/>
          </a:prstGeom>
          <a:solidFill>
            <a:schemeClr val="accent3">
              <a:lumMod val="60000"/>
              <a:lumOff val="4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cSld>
  <p:clrMap bg1="lt1" tx1="dk1" bg2="lt2" tx2="dk2" accent1="accent1" accent2="accent2" accent3="accent3" accent4="accent4" accent5="accent5" accent6="accent6" hlink="hlink" folHlink="folHlink"/>
  <p:sldLayoutIdLst>
    <p:sldLayoutId id="2147483668" r:id="rId1"/>
    <p:sldLayoutId id="2147483655" r:id="rId2"/>
    <p:sldLayoutId id="2147483671" r:id="rId3"/>
    <p:sldLayoutId id="2147483656" r:id="rId4"/>
    <p:sldLayoutId id="2147483657" r:id="rId5"/>
    <p:sldLayoutId id="2147483659" r:id="rId6"/>
    <p:sldLayoutId id="2147483665" r:id="rId7"/>
    <p:sldLayoutId id="2147483666" r:id="rId8"/>
    <p:sldLayoutId id="2147483667" r:id="rId9"/>
    <p:sldLayoutId id="2147483663" r:id="rId10"/>
    <p:sldLayoutId id="2147483662" r:id="rId11"/>
    <p:sldLayoutId id="2147483674" r:id="rId12"/>
    <p:sldLayoutId id="2147483673" r:id="rId13"/>
  </p:sldLayoutIdLst>
  <p:hf hdr="0"/>
  <p:txStyles>
    <p:titleStyle>
      <a:lvl1pPr algn="l" defTabSz="914400" rtl="0" eaLnBrk="1" latinLnBrk="0" hangingPunct="1">
        <a:lnSpc>
          <a:spcPct val="95000"/>
        </a:lnSpc>
        <a:spcBef>
          <a:spcPct val="0"/>
        </a:spcBef>
        <a:buNone/>
        <a:defRPr sz="2000" b="1" u="sng" kern="1200" baseline="0">
          <a:solidFill>
            <a:schemeClr val="tx1"/>
          </a:solidFill>
          <a:uFill>
            <a:solidFill>
              <a:schemeClr val="accent1"/>
            </a:solidFill>
          </a:uFill>
          <a:latin typeface="+mj-lt"/>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2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87.png"/><Relationship Id="rId7"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60.png"/><Relationship Id="rId4" Type="http://schemas.openxmlformats.org/officeDocument/2006/relationships/image" Target="../media/image157.png"/><Relationship Id="rId9" Type="http://schemas.openxmlformats.org/officeDocument/2006/relationships/image" Target="../media/image159.png"/></Relationships>
</file>

<file path=ppt/slides/_rels/slide3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63/5.0130313" TargetMode="External"/><Relationship Id="rId2" Type="http://schemas.openxmlformats.org/officeDocument/2006/relationships/hyperlink" Target="https://en.wikipedia.org/wiki/Proximity_effect_(superconductivity)" TargetMode="External"/><Relationship Id="rId1" Type="http://schemas.openxmlformats.org/officeDocument/2006/relationships/slideLayout" Target="../slideLayouts/slideLayout5.xml"/><Relationship Id="rId6" Type="http://schemas.openxmlformats.org/officeDocument/2006/relationships/hyperlink" Target="https://en.wikipedia.org/wiki/Friedel_oscillations" TargetMode="External"/><Relationship Id="rId5" Type="http://schemas.openxmlformats.org/officeDocument/2006/relationships/hyperlink" Target="https://gravityandlevity.wordpress.com/2009/06/02/" TargetMode="External"/><Relationship Id="rId4" Type="http://schemas.openxmlformats.org/officeDocument/2006/relationships/hyperlink" Target="https://link.aps.org/doi/10.1103/PhysRevX.12.04050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image" Target="../media/image5.pn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CC36ED-FA0D-B371-6F82-992B1812CCAA}"/>
              </a:ext>
            </a:extLst>
          </p:cNvPr>
          <p:cNvSpPr>
            <a:spLocks noGrp="1"/>
          </p:cNvSpPr>
          <p:nvPr>
            <p:ph type="ctrTitle"/>
          </p:nvPr>
        </p:nvSpPr>
        <p:spPr>
          <a:xfrm>
            <a:off x="431801" y="3717255"/>
            <a:ext cx="6144252" cy="1152128"/>
          </a:xfrm>
        </p:spPr>
        <p:txBody>
          <a:bodyPr/>
          <a:lstStyle/>
          <a:p>
            <a:r>
              <a:rPr lang="en-GB" noProof="0" dirty="0"/>
              <a:t>Proximity effects in </a:t>
            </a:r>
            <a:r>
              <a:rPr lang="en-GB" noProof="0" dirty="0" err="1"/>
              <a:t>altermagnetic</a:t>
            </a:r>
            <a:r>
              <a:rPr lang="en-GB" noProof="0" dirty="0"/>
              <a:t> systems</a:t>
            </a:r>
          </a:p>
        </p:txBody>
      </p:sp>
      <p:pic>
        <p:nvPicPr>
          <p:cNvPr id="6" name="Image 5">
            <a:extLst>
              <a:ext uri="{FF2B5EF4-FFF2-40B4-BE49-F238E27FC236}">
                <a16:creationId xmlns:a16="http://schemas.microsoft.com/office/drawing/2014/main" id="{5DF5C864-80E2-BD3E-C600-A3FC3E59946A}"/>
              </a:ext>
            </a:extLst>
          </p:cNvPr>
          <p:cNvPicPr>
            <a:picLocks noChangeAspect="1"/>
          </p:cNvPicPr>
          <p:nvPr/>
        </p:nvPicPr>
        <p:blipFill>
          <a:blip r:embed="rId2"/>
          <a:stretch>
            <a:fillRect/>
          </a:stretch>
        </p:blipFill>
        <p:spPr>
          <a:xfrm>
            <a:off x="5515204" y="1788099"/>
            <a:ext cx="6676796" cy="2705291"/>
          </a:xfrm>
          <a:prstGeom prst="rect">
            <a:avLst/>
          </a:prstGeom>
        </p:spPr>
      </p:pic>
      <p:cxnSp>
        <p:nvCxnSpPr>
          <p:cNvPr id="8" name="Connecteur droit 7">
            <a:extLst>
              <a:ext uri="{FF2B5EF4-FFF2-40B4-BE49-F238E27FC236}">
                <a16:creationId xmlns:a16="http://schemas.microsoft.com/office/drawing/2014/main" id="{C77BD36D-9BF1-DE7B-E54E-A47D5CB3B966}"/>
              </a:ext>
            </a:extLst>
          </p:cNvPr>
          <p:cNvCxnSpPr>
            <a:cxnSpLocks/>
          </p:cNvCxnSpPr>
          <p:nvPr/>
        </p:nvCxnSpPr>
        <p:spPr>
          <a:xfrm>
            <a:off x="5447928" y="1484784"/>
            <a:ext cx="0" cy="1152128"/>
          </a:xfrm>
          <a:prstGeom prst="line">
            <a:avLst/>
          </a:prstGeom>
          <a:ln>
            <a:solidFill>
              <a:schemeClr val="dk1"/>
            </a:solidFill>
          </a:ln>
          <a:effectLst/>
        </p:spPr>
        <p:style>
          <a:lnRef idx="2">
            <a:schemeClr val="dk1"/>
          </a:lnRef>
          <a:fillRef idx="0">
            <a:schemeClr val="dk1"/>
          </a:fillRef>
          <a:effectRef idx="1">
            <a:schemeClr val="dk1"/>
          </a:effectRef>
          <a:fontRef idx="minor">
            <a:schemeClr val="tx1"/>
          </a:fontRef>
        </p:style>
      </p:cxnSp>
      <p:cxnSp>
        <p:nvCxnSpPr>
          <p:cNvPr id="9" name="Connecteur droit 8">
            <a:extLst>
              <a:ext uri="{FF2B5EF4-FFF2-40B4-BE49-F238E27FC236}">
                <a16:creationId xmlns:a16="http://schemas.microsoft.com/office/drawing/2014/main" id="{ED118E99-C994-5F9C-C501-44BDB52E39C5}"/>
              </a:ext>
            </a:extLst>
          </p:cNvPr>
          <p:cNvCxnSpPr>
            <a:cxnSpLocks/>
          </p:cNvCxnSpPr>
          <p:nvPr/>
        </p:nvCxnSpPr>
        <p:spPr>
          <a:xfrm>
            <a:off x="5303912" y="1628800"/>
            <a:ext cx="3600400" cy="0"/>
          </a:xfrm>
          <a:prstGeom prst="line">
            <a:avLst/>
          </a:prstGeom>
          <a:ln>
            <a:solidFill>
              <a:schemeClr val="dk1"/>
            </a:solidFill>
          </a:ln>
          <a:effectLst/>
        </p:spPr>
        <p:style>
          <a:lnRef idx="2">
            <a:schemeClr val="dk1"/>
          </a:lnRef>
          <a:fillRef idx="0">
            <a:schemeClr val="dk1"/>
          </a:fillRef>
          <a:effectRef idx="1">
            <a:schemeClr val="dk1"/>
          </a:effectRef>
          <a:fontRef idx="minor">
            <a:schemeClr val="tx1"/>
          </a:fontRef>
        </p:style>
      </p:cxnSp>
      <p:cxnSp>
        <p:nvCxnSpPr>
          <p:cNvPr id="15" name="Connecteur droit 14">
            <a:extLst>
              <a:ext uri="{FF2B5EF4-FFF2-40B4-BE49-F238E27FC236}">
                <a16:creationId xmlns:a16="http://schemas.microsoft.com/office/drawing/2014/main" id="{EF4B47CB-3A82-2357-88B6-635E7FD54C98}"/>
              </a:ext>
            </a:extLst>
          </p:cNvPr>
          <p:cNvCxnSpPr>
            <a:cxnSpLocks/>
          </p:cNvCxnSpPr>
          <p:nvPr/>
        </p:nvCxnSpPr>
        <p:spPr>
          <a:xfrm>
            <a:off x="8591600" y="4478107"/>
            <a:ext cx="3600400" cy="0"/>
          </a:xfrm>
          <a:prstGeom prst="line">
            <a:avLst/>
          </a:prstGeom>
          <a:ln>
            <a:solidFill>
              <a:schemeClr val="dk1"/>
            </a:solidFill>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5D8FC936-F01F-5358-E1FF-3DE0E571E64B}"/>
              </a:ext>
            </a:extLst>
          </p:cNvPr>
          <p:cNvSpPr/>
          <p:nvPr/>
        </p:nvSpPr>
        <p:spPr>
          <a:xfrm>
            <a:off x="8759275" y="4353984"/>
            <a:ext cx="248245" cy="248245"/>
          </a:xfrm>
          <a:prstGeom prst="rect">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ZoneTexte 1">
            <a:extLst>
              <a:ext uri="{FF2B5EF4-FFF2-40B4-BE49-F238E27FC236}">
                <a16:creationId xmlns:a16="http://schemas.microsoft.com/office/drawing/2014/main" id="{C6A9BB11-906E-DB11-F59F-C16C83CA705C}"/>
              </a:ext>
            </a:extLst>
          </p:cNvPr>
          <p:cNvSpPr txBox="1"/>
          <p:nvPr/>
        </p:nvSpPr>
        <p:spPr>
          <a:xfrm>
            <a:off x="10560496" y="6285376"/>
            <a:ext cx="1512168" cy="369332"/>
          </a:xfrm>
          <a:prstGeom prst="rect">
            <a:avLst/>
          </a:prstGeom>
          <a:noFill/>
        </p:spPr>
        <p:txBody>
          <a:bodyPr wrap="square" rtlCol="0">
            <a:spAutoFit/>
          </a:bodyPr>
          <a:lstStyle/>
          <a:p>
            <a:r>
              <a:rPr lang="en-GB" noProof="0" dirty="0"/>
              <a:t>Arto Steffan</a:t>
            </a:r>
          </a:p>
        </p:txBody>
      </p:sp>
    </p:spTree>
    <p:extLst>
      <p:ext uri="{BB962C8B-B14F-4D97-AF65-F5344CB8AC3E}">
        <p14:creationId xmlns:p14="http://schemas.microsoft.com/office/powerpoint/2010/main" val="690200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3DE1B7-DACD-8DA3-B647-34BF9C3808D4}"/>
              </a:ext>
            </a:extLst>
          </p:cNvPr>
          <p:cNvSpPr>
            <a:spLocks noGrp="1"/>
          </p:cNvSpPr>
          <p:nvPr>
            <p:ph type="title"/>
          </p:nvPr>
        </p:nvSpPr>
        <p:spPr/>
        <p:txBody>
          <a:bodyPr/>
          <a:lstStyle/>
          <a:p>
            <a:r>
              <a:rPr lang="en-GB" noProof="0" dirty="0"/>
              <a:t>Fermi-liquids</a:t>
            </a:r>
            <a:br>
              <a:rPr lang="en-GB" noProof="0" dirty="0"/>
            </a:br>
            <a:endParaRPr lang="en-GB" noProof="0" dirty="0"/>
          </a:p>
        </p:txBody>
      </p:sp>
      <p:sp>
        <p:nvSpPr>
          <p:cNvPr id="5" name="Espace réservé du pied de page 4">
            <a:extLst>
              <a:ext uri="{FF2B5EF4-FFF2-40B4-BE49-F238E27FC236}">
                <a16:creationId xmlns:a16="http://schemas.microsoft.com/office/drawing/2014/main" id="{C03A2075-8785-3868-2D73-DF3487217E2D}"/>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E44E4871-069D-7329-B1CB-DBEE17C5AB76}"/>
              </a:ext>
            </a:extLst>
          </p:cNvPr>
          <p:cNvSpPr>
            <a:spLocks noGrp="1"/>
          </p:cNvSpPr>
          <p:nvPr>
            <p:ph type="sldNum" sz="quarter" idx="4"/>
          </p:nvPr>
        </p:nvSpPr>
        <p:spPr/>
        <p:txBody>
          <a:bodyPr/>
          <a:lstStyle/>
          <a:p>
            <a:fld id="{C05EE493-AD2E-4872-B2F6-8F12A747F0A5}" type="slidenum">
              <a:rPr lang="en-GB" noProof="0" smtClean="0"/>
              <a:pPr/>
              <a:t>10</a:t>
            </a:fld>
            <a:endParaRPr lang="en-GB" noProof="0" dirty="0"/>
          </a:p>
        </p:txBody>
      </p:sp>
      <p:sp>
        <p:nvSpPr>
          <p:cNvPr id="7" name="Espace réservé de la date 6">
            <a:extLst>
              <a:ext uri="{FF2B5EF4-FFF2-40B4-BE49-F238E27FC236}">
                <a16:creationId xmlns:a16="http://schemas.microsoft.com/office/drawing/2014/main" id="{9BD94D0F-1DC5-3D1F-7524-7AAD111BACE4}"/>
              </a:ext>
            </a:extLst>
          </p:cNvPr>
          <p:cNvSpPr>
            <a:spLocks noGrp="1"/>
          </p:cNvSpPr>
          <p:nvPr>
            <p:ph type="dt" sz="half" idx="10"/>
          </p:nvPr>
        </p:nvSpPr>
        <p:spPr/>
        <p:txBody>
          <a:bodyPr/>
          <a:lstStyle/>
          <a:p>
            <a:r>
              <a:rPr lang="en-GB" noProof="0" dirty="0"/>
              <a:t>24.02.2025</a:t>
            </a:r>
          </a:p>
        </p:txBody>
      </p:sp>
      <p:pic>
        <p:nvPicPr>
          <p:cNvPr id="9" name="Image 8">
            <a:extLst>
              <a:ext uri="{FF2B5EF4-FFF2-40B4-BE49-F238E27FC236}">
                <a16:creationId xmlns:a16="http://schemas.microsoft.com/office/drawing/2014/main" id="{633B09FA-8973-02FA-3929-0376152BB53B}"/>
              </a:ext>
            </a:extLst>
          </p:cNvPr>
          <p:cNvPicPr>
            <a:picLocks noChangeAspect="1"/>
          </p:cNvPicPr>
          <p:nvPr/>
        </p:nvPicPr>
        <p:blipFill>
          <a:blip r:embed="rId2"/>
          <a:stretch>
            <a:fillRect/>
          </a:stretch>
        </p:blipFill>
        <p:spPr>
          <a:xfrm>
            <a:off x="2063552" y="1268760"/>
            <a:ext cx="8447618" cy="1250176"/>
          </a:xfrm>
          <a:prstGeom prst="rect">
            <a:avLst/>
          </a:prstGeom>
        </p:spPr>
      </p:pic>
      <p:pic>
        <p:nvPicPr>
          <p:cNvPr id="11" name="Image 10">
            <a:extLst>
              <a:ext uri="{FF2B5EF4-FFF2-40B4-BE49-F238E27FC236}">
                <a16:creationId xmlns:a16="http://schemas.microsoft.com/office/drawing/2014/main" id="{CB95052D-B9B9-BFB1-BB33-DA41407F0AAE}"/>
              </a:ext>
            </a:extLst>
          </p:cNvPr>
          <p:cNvPicPr>
            <a:picLocks noChangeAspect="1"/>
          </p:cNvPicPr>
          <p:nvPr/>
        </p:nvPicPr>
        <p:blipFill>
          <a:blip r:embed="rId3"/>
          <a:stretch>
            <a:fillRect/>
          </a:stretch>
        </p:blipFill>
        <p:spPr>
          <a:xfrm>
            <a:off x="3189126" y="2564904"/>
            <a:ext cx="5813748" cy="2388557"/>
          </a:xfrm>
          <a:prstGeom prst="rect">
            <a:avLst/>
          </a:prstGeom>
        </p:spPr>
      </p:pic>
      <p:sp>
        <p:nvSpPr>
          <p:cNvPr id="12" name="ZoneTexte 11">
            <a:extLst>
              <a:ext uri="{FF2B5EF4-FFF2-40B4-BE49-F238E27FC236}">
                <a16:creationId xmlns:a16="http://schemas.microsoft.com/office/drawing/2014/main" id="{20FC6786-B901-F01B-5AE9-F67FFA2E7ED2}"/>
              </a:ext>
            </a:extLst>
          </p:cNvPr>
          <p:cNvSpPr txBox="1"/>
          <p:nvPr/>
        </p:nvSpPr>
        <p:spPr>
          <a:xfrm>
            <a:off x="695400" y="5707807"/>
            <a:ext cx="6024236" cy="338554"/>
          </a:xfrm>
          <a:prstGeom prst="rect">
            <a:avLst/>
          </a:prstGeom>
          <a:noFill/>
        </p:spPr>
        <p:txBody>
          <a:bodyPr wrap="square" rtlCol="0">
            <a:spAutoFit/>
          </a:bodyPr>
          <a:lstStyle/>
          <a:p>
            <a:r>
              <a:rPr lang="en-GB" sz="1600" b="1" noProof="0" dirty="0">
                <a:latin typeface="+mj-lt"/>
              </a:rPr>
              <a:t>Fermi-liquid: </a:t>
            </a:r>
            <a:r>
              <a:rPr lang="en-GB" sz="1600" noProof="0" dirty="0">
                <a:latin typeface="+mj-lt"/>
              </a:rPr>
              <a:t>interacting system of electrons and quasiparticles.</a:t>
            </a:r>
            <a:endParaRPr lang="en-GB" sz="1600" b="1" noProof="0" dirty="0">
              <a:latin typeface="+mj-lt"/>
            </a:endParaRPr>
          </a:p>
        </p:txBody>
      </p:sp>
      <p:sp>
        <p:nvSpPr>
          <p:cNvPr id="13" name="Espace réservé du contenu 6">
            <a:extLst>
              <a:ext uri="{FF2B5EF4-FFF2-40B4-BE49-F238E27FC236}">
                <a16:creationId xmlns:a16="http://schemas.microsoft.com/office/drawing/2014/main" id="{9C5DB7AD-9715-5218-9D61-4F421168DBFF}"/>
              </a:ext>
            </a:extLst>
          </p:cNvPr>
          <p:cNvSpPr>
            <a:spLocks noGrp="1"/>
          </p:cNvSpPr>
          <p:nvPr>
            <p:ph sz="half" idx="1"/>
          </p:nvPr>
        </p:nvSpPr>
        <p:spPr>
          <a:xfrm>
            <a:off x="431800" y="1242478"/>
            <a:ext cx="5568951" cy="240994"/>
          </a:xfrm>
        </p:spPr>
        <p:txBody>
          <a:bodyPr/>
          <a:lstStyle/>
          <a:p>
            <a:r>
              <a:rPr lang="en-GB" noProof="0" dirty="0"/>
              <a:t>Summary</a:t>
            </a:r>
          </a:p>
        </p:txBody>
      </p:sp>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96E9DDFD-C096-C5EF-6E88-F3FE3AD8EE54}"/>
                  </a:ext>
                </a:extLst>
              </p:cNvPr>
              <p:cNvSpPr txBox="1"/>
              <p:nvPr/>
            </p:nvSpPr>
            <p:spPr>
              <a:xfrm>
                <a:off x="695400" y="5373216"/>
                <a:ext cx="9577064" cy="338554"/>
              </a:xfrm>
              <a:prstGeom prst="rect">
                <a:avLst/>
              </a:prstGeom>
              <a:noFill/>
            </p:spPr>
            <p:txBody>
              <a:bodyPr wrap="square" rtlCol="0">
                <a:spAutoFit/>
              </a:bodyPr>
              <a:lstStyle/>
              <a:p>
                <a14:m>
                  <m:oMath xmlns:m="http://schemas.openxmlformats.org/officeDocument/2006/math">
                    <m:sSub>
                      <m:sSubPr>
                        <m:ctrlPr>
                          <a:rPr lang="en-GB" sz="1600" b="1" i="1" noProof="0" smtClean="0">
                            <a:latin typeface="Cambria Math" panose="02040503050406030204" pitchFamily="18" charset="0"/>
                          </a:rPr>
                        </m:ctrlPr>
                      </m:sSubPr>
                      <m:e>
                        <m:r>
                          <a:rPr lang="en-GB" sz="1600" b="0" i="1" noProof="0" smtClean="0">
                            <a:latin typeface="Cambria Math" panose="02040503050406030204" pitchFamily="18" charset="0"/>
                          </a:rPr>
                          <m:t>𝑧</m:t>
                        </m:r>
                      </m:e>
                      <m:sub>
                        <m:r>
                          <a:rPr lang="en-GB" sz="1600" b="1" i="1" noProof="0" smtClean="0">
                            <a:latin typeface="Cambria Math" panose="02040503050406030204" pitchFamily="18" charset="0"/>
                          </a:rPr>
                          <m:t>𝒌</m:t>
                        </m:r>
                      </m:sub>
                    </m:sSub>
                    <m:r>
                      <a:rPr lang="en-GB" sz="1600" b="1" i="1" noProof="0" smtClean="0">
                        <a:latin typeface="Cambria Math" panose="02040503050406030204" pitchFamily="18" charset="0"/>
                      </a:rPr>
                      <m:t>&gt;</m:t>
                    </m:r>
                    <m:r>
                      <a:rPr lang="en-GB" sz="1600" b="1" i="1" noProof="0" smtClean="0">
                        <a:latin typeface="Cambria Math" panose="02040503050406030204" pitchFamily="18" charset="0"/>
                      </a:rPr>
                      <m:t>𝟎</m:t>
                    </m:r>
                  </m:oMath>
                </a14:m>
                <a:r>
                  <a:rPr lang="en-GB" sz="1600" noProof="0" dirty="0">
                    <a:latin typeface="+mj-lt"/>
                  </a:rPr>
                  <a:t>: We find a precise low energy single particle excitation. Not an exact eigenstate: a quasiparticle.</a:t>
                </a:r>
              </a:p>
            </p:txBody>
          </p:sp>
        </mc:Choice>
        <mc:Fallback>
          <p:sp>
            <p:nvSpPr>
              <p:cNvPr id="15" name="ZoneTexte 14">
                <a:extLst>
                  <a:ext uri="{FF2B5EF4-FFF2-40B4-BE49-F238E27FC236}">
                    <a16:creationId xmlns:a16="http://schemas.microsoft.com/office/drawing/2014/main" id="{96E9DDFD-C096-C5EF-6E88-F3FE3AD8EE54}"/>
                  </a:ext>
                </a:extLst>
              </p:cNvPr>
              <p:cNvSpPr txBox="1">
                <a:spLocks noRot="1" noChangeAspect="1" noMove="1" noResize="1" noEditPoints="1" noAdjustHandles="1" noChangeArrowheads="1" noChangeShapeType="1" noTextEdit="1"/>
              </p:cNvSpPr>
              <p:nvPr/>
            </p:nvSpPr>
            <p:spPr>
              <a:xfrm>
                <a:off x="695400" y="5373216"/>
                <a:ext cx="9577064" cy="338554"/>
              </a:xfrm>
              <a:prstGeom prst="rect">
                <a:avLst/>
              </a:prstGeom>
              <a:blipFill>
                <a:blip r:embed="rId4"/>
                <a:stretch>
                  <a:fillRect t="-5357" b="-21429"/>
                </a:stretch>
              </a:blipFill>
            </p:spPr>
            <p:txBody>
              <a:bodyPr/>
              <a:lstStyle/>
              <a:p>
                <a:r>
                  <a:rPr lang="en-GB">
                    <a:noFill/>
                  </a:rPr>
                  <a:t> </a:t>
                </a:r>
              </a:p>
            </p:txBody>
          </p:sp>
        </mc:Fallback>
      </mc:AlternateContent>
      <p:sp>
        <p:nvSpPr>
          <p:cNvPr id="3" name="ZoneTexte 2">
            <a:extLst>
              <a:ext uri="{FF2B5EF4-FFF2-40B4-BE49-F238E27FC236}">
                <a16:creationId xmlns:a16="http://schemas.microsoft.com/office/drawing/2014/main" id="{12D1ED6C-94A2-4AFC-9719-C9370A31A292}"/>
              </a:ext>
            </a:extLst>
          </p:cNvPr>
          <p:cNvSpPr txBox="1"/>
          <p:nvPr/>
        </p:nvSpPr>
        <p:spPr>
          <a:xfrm>
            <a:off x="7608168" y="4605917"/>
            <a:ext cx="3528392" cy="523220"/>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a:t>Spectrum of the occupation number for free electrons and quasiparticles.</a:t>
            </a:r>
          </a:p>
        </p:txBody>
      </p:sp>
      <p:sp>
        <p:nvSpPr>
          <p:cNvPr id="8" name="ZoneTexte 7">
            <a:extLst>
              <a:ext uri="{FF2B5EF4-FFF2-40B4-BE49-F238E27FC236}">
                <a16:creationId xmlns:a16="http://schemas.microsoft.com/office/drawing/2014/main" id="{0B9E35AD-2CEB-51C3-8E3A-964228472D07}"/>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Propagator and Dyson equation</a:t>
            </a:r>
          </a:p>
        </p:txBody>
      </p:sp>
    </p:spTree>
    <p:extLst>
      <p:ext uri="{BB962C8B-B14F-4D97-AF65-F5344CB8AC3E}">
        <p14:creationId xmlns:p14="http://schemas.microsoft.com/office/powerpoint/2010/main" val="1018796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38F411-C6A5-E356-CD49-B6B2370C5F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6290844-AE69-D02D-B214-D1ED9767F046}"/>
              </a:ext>
            </a:extLst>
          </p:cNvPr>
          <p:cNvSpPr>
            <a:spLocks noGrp="1"/>
          </p:cNvSpPr>
          <p:nvPr>
            <p:ph type="title"/>
          </p:nvPr>
        </p:nvSpPr>
        <p:spPr/>
        <p:txBody>
          <a:bodyPr/>
          <a:lstStyle/>
          <a:p>
            <a:r>
              <a:rPr lang="en-GB" noProof="0" dirty="0"/>
              <a:t>Fermi-liquids</a:t>
            </a:r>
            <a:br>
              <a:rPr lang="en-GB" noProof="0" dirty="0"/>
            </a:br>
            <a:endParaRPr lang="en-GB" noProof="0" dirty="0"/>
          </a:p>
        </p:txBody>
      </p:sp>
      <p:sp>
        <p:nvSpPr>
          <p:cNvPr id="5" name="Espace réservé du pied de page 4">
            <a:extLst>
              <a:ext uri="{FF2B5EF4-FFF2-40B4-BE49-F238E27FC236}">
                <a16:creationId xmlns:a16="http://schemas.microsoft.com/office/drawing/2014/main" id="{E1872C93-E1B0-CA90-FC19-C395B63140AA}"/>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C42F3FBB-B7CA-C1A2-8798-7EC72D8C32C8}"/>
              </a:ext>
            </a:extLst>
          </p:cNvPr>
          <p:cNvSpPr>
            <a:spLocks noGrp="1"/>
          </p:cNvSpPr>
          <p:nvPr>
            <p:ph type="sldNum" sz="quarter" idx="4"/>
          </p:nvPr>
        </p:nvSpPr>
        <p:spPr/>
        <p:txBody>
          <a:bodyPr/>
          <a:lstStyle/>
          <a:p>
            <a:fld id="{C05EE493-AD2E-4872-B2F6-8F12A747F0A5}" type="slidenum">
              <a:rPr lang="en-GB" noProof="0" smtClean="0"/>
              <a:pPr/>
              <a:t>11</a:t>
            </a:fld>
            <a:endParaRPr lang="en-GB" noProof="0" dirty="0"/>
          </a:p>
        </p:txBody>
      </p:sp>
      <p:sp>
        <p:nvSpPr>
          <p:cNvPr id="7" name="Espace réservé de la date 6">
            <a:extLst>
              <a:ext uri="{FF2B5EF4-FFF2-40B4-BE49-F238E27FC236}">
                <a16:creationId xmlns:a16="http://schemas.microsoft.com/office/drawing/2014/main" id="{48622729-53FB-1632-0CAF-99ABC9DEB0AA}"/>
              </a:ext>
            </a:extLst>
          </p:cNvPr>
          <p:cNvSpPr>
            <a:spLocks noGrp="1"/>
          </p:cNvSpPr>
          <p:nvPr>
            <p:ph type="dt" sz="half" idx="10"/>
          </p:nvPr>
        </p:nvSpPr>
        <p:spPr/>
        <p:txBody>
          <a:bodyPr/>
          <a:lstStyle/>
          <a:p>
            <a:r>
              <a:rPr lang="en-GB" noProof="0" dirty="0"/>
              <a:t>24.02.2025</a:t>
            </a:r>
          </a:p>
        </p:txBody>
      </p:sp>
      <p:pic>
        <p:nvPicPr>
          <p:cNvPr id="11" name="Image 10">
            <a:extLst>
              <a:ext uri="{FF2B5EF4-FFF2-40B4-BE49-F238E27FC236}">
                <a16:creationId xmlns:a16="http://schemas.microsoft.com/office/drawing/2014/main" id="{BCB5334A-A5B2-5C7A-0903-F14ED4459089}"/>
              </a:ext>
            </a:extLst>
          </p:cNvPr>
          <p:cNvPicPr>
            <a:picLocks noChangeAspect="1"/>
          </p:cNvPicPr>
          <p:nvPr/>
        </p:nvPicPr>
        <p:blipFill>
          <a:blip r:embed="rId2"/>
          <a:stretch>
            <a:fillRect/>
          </a:stretch>
        </p:blipFill>
        <p:spPr>
          <a:xfrm>
            <a:off x="2783632" y="2806313"/>
            <a:ext cx="5500819" cy="2259991"/>
          </a:xfrm>
          <a:prstGeom prst="rect">
            <a:avLst/>
          </a:prstGeom>
        </p:spPr>
      </p:pic>
      <p:sp>
        <p:nvSpPr>
          <p:cNvPr id="12" name="ZoneTexte 11">
            <a:extLst>
              <a:ext uri="{FF2B5EF4-FFF2-40B4-BE49-F238E27FC236}">
                <a16:creationId xmlns:a16="http://schemas.microsoft.com/office/drawing/2014/main" id="{35C82F39-E0E7-A1B5-F351-9E467AE2DA3B}"/>
              </a:ext>
            </a:extLst>
          </p:cNvPr>
          <p:cNvSpPr txBox="1"/>
          <p:nvPr/>
        </p:nvSpPr>
        <p:spPr>
          <a:xfrm>
            <a:off x="479376" y="5572241"/>
            <a:ext cx="6024236" cy="338554"/>
          </a:xfrm>
          <a:prstGeom prst="rect">
            <a:avLst/>
          </a:prstGeom>
          <a:noFill/>
        </p:spPr>
        <p:txBody>
          <a:bodyPr wrap="square" rtlCol="0">
            <a:spAutoFit/>
          </a:bodyPr>
          <a:lstStyle/>
          <a:p>
            <a:r>
              <a:rPr lang="en-GB" sz="1600" b="1" noProof="0" dirty="0">
                <a:latin typeface="+mj-lt"/>
              </a:rPr>
              <a:t>Fermi-liquid: </a:t>
            </a:r>
            <a:r>
              <a:rPr lang="en-GB" sz="1600" noProof="0" dirty="0">
                <a:latin typeface="+mj-lt"/>
              </a:rPr>
              <a:t>interacting system of electrons and quasiparticles.</a:t>
            </a:r>
            <a:endParaRPr lang="en-GB" sz="1600" b="1" noProof="0" dirty="0">
              <a:latin typeface="+mj-lt"/>
            </a:endParaRPr>
          </a:p>
        </p:txBody>
      </p:sp>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3B5426F8-2ADC-5121-15D9-BF9038CD3EF8}"/>
                  </a:ext>
                </a:extLst>
              </p:cNvPr>
              <p:cNvSpPr txBox="1"/>
              <p:nvPr/>
            </p:nvSpPr>
            <p:spPr>
              <a:xfrm>
                <a:off x="409278" y="2310266"/>
                <a:ext cx="9577064" cy="338554"/>
              </a:xfrm>
              <a:prstGeom prst="rect">
                <a:avLst/>
              </a:prstGeom>
              <a:noFill/>
            </p:spPr>
            <p:txBody>
              <a:bodyPr wrap="square" rtlCol="0">
                <a:spAutoFit/>
              </a:bodyPr>
              <a:lstStyle/>
              <a:p>
                <a:r>
                  <a:rPr lang="en-GB" sz="1600" noProof="0" dirty="0"/>
                  <a:t>Characterized by a </a:t>
                </a:r>
                <a14:m>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𝑧</m:t>
                        </m:r>
                      </m:e>
                      <m:sub>
                        <m:r>
                          <a:rPr lang="en-GB" sz="1600" b="1" i="1" noProof="0" smtClean="0">
                            <a:latin typeface="Cambria Math" panose="02040503050406030204" pitchFamily="18" charset="0"/>
                          </a:rPr>
                          <m:t>𝒌</m:t>
                        </m:r>
                      </m:sub>
                    </m:sSub>
                    <m:r>
                      <a:rPr lang="en-GB" sz="1600" b="0" i="1" noProof="0" smtClean="0">
                        <a:latin typeface="Cambria Math" panose="02040503050406030204" pitchFamily="18" charset="0"/>
                      </a:rPr>
                      <m:t>&gt;0</m:t>
                    </m:r>
                  </m:oMath>
                </a14:m>
                <a:r>
                  <a:rPr lang="en-GB" sz="1600" noProof="0" dirty="0">
                    <a:latin typeface="+mj-lt"/>
                  </a:rPr>
                  <a:t>, (hidden slides)</a:t>
                </a:r>
              </a:p>
            </p:txBody>
          </p:sp>
        </mc:Choice>
        <mc:Fallback>
          <p:sp>
            <p:nvSpPr>
              <p:cNvPr id="15" name="ZoneTexte 14">
                <a:extLst>
                  <a:ext uri="{FF2B5EF4-FFF2-40B4-BE49-F238E27FC236}">
                    <a16:creationId xmlns:a16="http://schemas.microsoft.com/office/drawing/2014/main" id="{3B5426F8-2ADC-5121-15D9-BF9038CD3EF8}"/>
                  </a:ext>
                </a:extLst>
              </p:cNvPr>
              <p:cNvSpPr txBox="1">
                <a:spLocks noRot="1" noChangeAspect="1" noMove="1" noResize="1" noEditPoints="1" noAdjustHandles="1" noChangeArrowheads="1" noChangeShapeType="1" noTextEdit="1"/>
              </p:cNvSpPr>
              <p:nvPr/>
            </p:nvSpPr>
            <p:spPr>
              <a:xfrm>
                <a:off x="409278" y="2310266"/>
                <a:ext cx="9577064" cy="338554"/>
              </a:xfrm>
              <a:prstGeom prst="rect">
                <a:avLst/>
              </a:prstGeom>
              <a:blipFill>
                <a:blip r:embed="rId3"/>
                <a:stretch>
                  <a:fillRect l="-318" t="-5357" b="-21429"/>
                </a:stretch>
              </a:blipFill>
            </p:spPr>
            <p:txBody>
              <a:bodyPr/>
              <a:lstStyle/>
              <a:p>
                <a:r>
                  <a:rPr lang="en-GB">
                    <a:noFill/>
                  </a:rPr>
                  <a:t> </a:t>
                </a:r>
              </a:p>
            </p:txBody>
          </p:sp>
        </mc:Fallback>
      </mc:AlternateContent>
      <p:sp>
        <p:nvSpPr>
          <p:cNvPr id="3" name="ZoneTexte 2">
            <a:extLst>
              <a:ext uri="{FF2B5EF4-FFF2-40B4-BE49-F238E27FC236}">
                <a16:creationId xmlns:a16="http://schemas.microsoft.com/office/drawing/2014/main" id="{D2E76CBC-1E6A-A7F0-56AA-65D3872C7910}"/>
              </a:ext>
            </a:extLst>
          </p:cNvPr>
          <p:cNvSpPr txBox="1"/>
          <p:nvPr/>
        </p:nvSpPr>
        <p:spPr>
          <a:xfrm>
            <a:off x="6600056" y="4804694"/>
            <a:ext cx="3528392" cy="523220"/>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a:t>Spectrum of the occupation number for free electrons and quasiparticles.</a:t>
            </a:r>
          </a:p>
        </p:txBody>
      </p:sp>
      <p:sp>
        <p:nvSpPr>
          <p:cNvPr id="8" name="ZoneTexte 7">
            <a:extLst>
              <a:ext uri="{FF2B5EF4-FFF2-40B4-BE49-F238E27FC236}">
                <a16:creationId xmlns:a16="http://schemas.microsoft.com/office/drawing/2014/main" id="{7B78E530-0540-9BF1-937E-CC99916F42BD}"/>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Overview, more details in hidden slides</a:t>
            </a:r>
          </a:p>
        </p:txBody>
      </p:sp>
      <p:sp>
        <p:nvSpPr>
          <p:cNvPr id="4" name="ZoneTexte 3">
            <a:extLst>
              <a:ext uri="{FF2B5EF4-FFF2-40B4-BE49-F238E27FC236}">
                <a16:creationId xmlns:a16="http://schemas.microsoft.com/office/drawing/2014/main" id="{D9DCFBC6-FBA6-92D9-241B-4C370D8A8DD8}"/>
              </a:ext>
            </a:extLst>
          </p:cNvPr>
          <p:cNvSpPr txBox="1"/>
          <p:nvPr/>
        </p:nvSpPr>
        <p:spPr>
          <a:xfrm>
            <a:off x="407368" y="1664860"/>
            <a:ext cx="8784976" cy="584775"/>
          </a:xfrm>
          <a:prstGeom prst="rect">
            <a:avLst/>
          </a:prstGeom>
          <a:noFill/>
        </p:spPr>
        <p:txBody>
          <a:bodyPr wrap="square" rtlCol="0">
            <a:spAutoFit/>
          </a:bodyPr>
          <a:lstStyle/>
          <a:p>
            <a:r>
              <a:rPr lang="en-GB" sz="1600" noProof="0" dirty="0"/>
              <a:t>Interacting electrons in the Fermi-sea deliver a </a:t>
            </a:r>
            <a:r>
              <a:rPr lang="en-GB" sz="1600" noProof="0" dirty="0">
                <a:latin typeface="+mj-lt"/>
              </a:rPr>
              <a:t>precise low energy single particle excitation. Not an exact eigenstate: a quasiparticle.</a:t>
            </a:r>
            <a:endParaRPr lang="en-GB" sz="1600" noProof="0" dirty="0"/>
          </a:p>
        </p:txBody>
      </p:sp>
    </p:spTree>
    <p:extLst>
      <p:ext uri="{BB962C8B-B14F-4D97-AF65-F5344CB8AC3E}">
        <p14:creationId xmlns:p14="http://schemas.microsoft.com/office/powerpoint/2010/main" val="2793509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9310EE41-0641-DC81-BF0C-89F0409974EE}"/>
              </a:ext>
            </a:extLst>
          </p:cNvPr>
          <p:cNvSpPr>
            <a:spLocks noGrp="1"/>
          </p:cNvSpPr>
          <p:nvPr>
            <p:ph type="title"/>
          </p:nvPr>
        </p:nvSpPr>
        <p:spPr/>
        <p:txBody>
          <a:bodyPr/>
          <a:lstStyle/>
          <a:p>
            <a:r>
              <a:rPr lang="en-GB" noProof="0" dirty="0"/>
              <a:t>Stability of the liquid</a:t>
            </a:r>
          </a:p>
        </p:txBody>
      </p:sp>
      <p:sp>
        <p:nvSpPr>
          <p:cNvPr id="10" name="Espace réservé du contenu 9">
            <a:extLst>
              <a:ext uri="{FF2B5EF4-FFF2-40B4-BE49-F238E27FC236}">
                <a16:creationId xmlns:a16="http://schemas.microsoft.com/office/drawing/2014/main" id="{EF052D9A-B2F6-CEA7-9C07-609EE92831B6}"/>
              </a:ext>
            </a:extLst>
          </p:cNvPr>
          <p:cNvSpPr>
            <a:spLocks noGrp="1"/>
          </p:cNvSpPr>
          <p:nvPr>
            <p:ph sz="half" idx="1"/>
          </p:nvPr>
        </p:nvSpPr>
        <p:spPr>
          <a:xfrm>
            <a:off x="431799" y="1340768"/>
            <a:ext cx="5568951" cy="1295845"/>
          </a:xfrm>
        </p:spPr>
        <p:txBody>
          <a:bodyPr/>
          <a:lstStyle/>
          <a:p>
            <a:r>
              <a:rPr lang="en-GB" noProof="0" dirty="0"/>
              <a:t>To repulsive interactions</a:t>
            </a:r>
          </a:p>
          <a:p>
            <a:endParaRPr lang="en-GB" noProof="0" dirty="0"/>
          </a:p>
          <a:p>
            <a:r>
              <a:rPr lang="en-GB" b="0" noProof="0" dirty="0">
                <a:solidFill>
                  <a:schemeClr val="tx1"/>
                </a:solidFill>
              </a:rPr>
              <a:t>Coulomb potential &gt; 0 and the accessible states are above the Fermi-surface.  ”Stable”</a:t>
            </a:r>
          </a:p>
          <a:p>
            <a:endParaRPr lang="en-GB" noProof="0" dirty="0"/>
          </a:p>
        </p:txBody>
      </p:sp>
      <p:sp>
        <p:nvSpPr>
          <p:cNvPr id="11" name="Espace réservé du contenu 10">
            <a:extLst>
              <a:ext uri="{FF2B5EF4-FFF2-40B4-BE49-F238E27FC236}">
                <a16:creationId xmlns:a16="http://schemas.microsoft.com/office/drawing/2014/main" id="{D4BC16AC-898B-0D22-6FFD-EDBBA9C31A4E}"/>
              </a:ext>
            </a:extLst>
          </p:cNvPr>
          <p:cNvSpPr>
            <a:spLocks noGrp="1"/>
          </p:cNvSpPr>
          <p:nvPr>
            <p:ph sz="half" idx="2"/>
          </p:nvPr>
        </p:nvSpPr>
        <p:spPr>
          <a:xfrm>
            <a:off x="6191251" y="1340768"/>
            <a:ext cx="5568949" cy="1151829"/>
          </a:xfrm>
        </p:spPr>
        <p:txBody>
          <a:bodyPr/>
          <a:lstStyle/>
          <a:p>
            <a:r>
              <a:rPr lang="en-GB" noProof="0" dirty="0"/>
              <a:t>To attractive interactions</a:t>
            </a:r>
            <a:br>
              <a:rPr lang="en-GB" noProof="0" dirty="0"/>
            </a:br>
            <a:br>
              <a:rPr lang="en-GB" noProof="0" dirty="0"/>
            </a:br>
            <a:r>
              <a:rPr lang="en-GB" b="0" noProof="0" dirty="0">
                <a:solidFill>
                  <a:schemeClr val="tx1"/>
                </a:solidFill>
              </a:rPr>
              <a:t>Attractive interactions lead to states bellow the Fermi-surface:</a:t>
            </a:r>
          </a:p>
          <a:p>
            <a:r>
              <a:rPr lang="en-GB" b="0" noProof="0" dirty="0">
                <a:solidFill>
                  <a:schemeClr val="tx1"/>
                </a:solidFill>
              </a:rPr>
              <a:t>“destabilization”</a:t>
            </a:r>
          </a:p>
          <a:p>
            <a:endParaRPr lang="en-GB" noProof="0" dirty="0"/>
          </a:p>
        </p:txBody>
      </p:sp>
      <p:sp>
        <p:nvSpPr>
          <p:cNvPr id="5" name="Espace réservé du pied de page 4">
            <a:extLst>
              <a:ext uri="{FF2B5EF4-FFF2-40B4-BE49-F238E27FC236}">
                <a16:creationId xmlns:a16="http://schemas.microsoft.com/office/drawing/2014/main" id="{25450861-CF28-575F-3A58-59F8CF071EA7}"/>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A6F09FAA-5619-9E9B-DFF6-131E76D30C4B}"/>
              </a:ext>
            </a:extLst>
          </p:cNvPr>
          <p:cNvSpPr>
            <a:spLocks noGrp="1"/>
          </p:cNvSpPr>
          <p:nvPr>
            <p:ph type="sldNum" sz="quarter" idx="4"/>
          </p:nvPr>
        </p:nvSpPr>
        <p:spPr/>
        <p:txBody>
          <a:bodyPr/>
          <a:lstStyle/>
          <a:p>
            <a:fld id="{C05EE493-AD2E-4872-B2F6-8F12A747F0A5}" type="slidenum">
              <a:rPr lang="en-GB" noProof="0" smtClean="0"/>
              <a:pPr/>
              <a:t>12</a:t>
            </a:fld>
            <a:endParaRPr lang="en-GB" noProof="0" dirty="0"/>
          </a:p>
        </p:txBody>
      </p:sp>
      <p:sp>
        <p:nvSpPr>
          <p:cNvPr id="7" name="Espace réservé de la date 6">
            <a:extLst>
              <a:ext uri="{FF2B5EF4-FFF2-40B4-BE49-F238E27FC236}">
                <a16:creationId xmlns:a16="http://schemas.microsoft.com/office/drawing/2014/main" id="{C475A9C5-C9BE-7188-22B0-E9B35DD54345}"/>
              </a:ext>
            </a:extLst>
          </p:cNvPr>
          <p:cNvSpPr>
            <a:spLocks noGrp="1"/>
          </p:cNvSpPr>
          <p:nvPr>
            <p:ph type="dt" sz="half" idx="10"/>
          </p:nvPr>
        </p:nvSpPr>
        <p:spPr/>
        <p:txBody>
          <a:bodyPr/>
          <a:lstStyle/>
          <a:p>
            <a:r>
              <a:rPr lang="en-GB" noProof="0" dirty="0"/>
              <a:t>24.02.2025</a:t>
            </a:r>
          </a:p>
        </p:txBody>
      </p:sp>
      <p:cxnSp>
        <p:nvCxnSpPr>
          <p:cNvPr id="13" name="Connecteur droit 12">
            <a:extLst>
              <a:ext uri="{FF2B5EF4-FFF2-40B4-BE49-F238E27FC236}">
                <a16:creationId xmlns:a16="http://schemas.microsoft.com/office/drawing/2014/main" id="{7C512AA4-F428-E569-12FF-01B307F63723}"/>
              </a:ext>
            </a:extLst>
          </p:cNvPr>
          <p:cNvCxnSpPr/>
          <p:nvPr/>
        </p:nvCxnSpPr>
        <p:spPr>
          <a:xfrm>
            <a:off x="431800" y="2852936"/>
            <a:ext cx="11136808" cy="0"/>
          </a:xfrm>
          <a:prstGeom prst="line">
            <a:avLst/>
          </a:prstGeom>
          <a:effectLst/>
        </p:spPr>
        <p:style>
          <a:lnRef idx="2">
            <a:schemeClr val="dk1"/>
          </a:lnRef>
          <a:fillRef idx="0">
            <a:schemeClr val="dk1"/>
          </a:fillRef>
          <a:effectRef idx="1">
            <a:schemeClr val="dk1"/>
          </a:effectRef>
          <a:fontRef idx="minor">
            <a:schemeClr val="tx1"/>
          </a:fontRef>
        </p:style>
      </p:cxnSp>
      <p:sp>
        <p:nvSpPr>
          <p:cNvPr id="14" name="Espace réservé du contenu 9">
            <a:extLst>
              <a:ext uri="{FF2B5EF4-FFF2-40B4-BE49-F238E27FC236}">
                <a16:creationId xmlns:a16="http://schemas.microsoft.com/office/drawing/2014/main" id="{B25FBC76-9C9B-987A-9612-25BA0925B947}"/>
              </a:ext>
            </a:extLst>
          </p:cNvPr>
          <p:cNvSpPr txBox="1">
            <a:spLocks/>
          </p:cNvSpPr>
          <p:nvPr/>
        </p:nvSpPr>
        <p:spPr>
          <a:xfrm>
            <a:off x="436891" y="3231001"/>
            <a:ext cx="5568951" cy="1295845"/>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Phonon exchange in a lattice</a:t>
            </a:r>
            <a:br>
              <a:rPr lang="en-GB" noProof="0" dirty="0"/>
            </a:br>
            <a:br>
              <a:rPr lang="en-GB" b="0" noProof="0" dirty="0">
                <a:solidFill>
                  <a:schemeClr val="tx1"/>
                </a:solidFill>
              </a:rPr>
            </a:br>
            <a:r>
              <a:rPr lang="en-GB" b="0" noProof="0" dirty="0">
                <a:solidFill>
                  <a:schemeClr val="tx1"/>
                </a:solidFill>
              </a:rPr>
              <a:t>A phonon is sent by an electron.</a:t>
            </a:r>
          </a:p>
          <a:p>
            <a:r>
              <a:rPr lang="en-GB" b="0" noProof="0" dirty="0">
                <a:solidFill>
                  <a:schemeClr val="tx1"/>
                </a:solidFill>
              </a:rPr>
              <a:t>Later another electron absorbs it,</a:t>
            </a:r>
          </a:p>
          <a:p>
            <a:r>
              <a:rPr lang="en-GB" b="0" noProof="0" dirty="0">
                <a:solidFill>
                  <a:schemeClr val="tx1"/>
                </a:solidFill>
              </a:rPr>
              <a:t>leading to an effective e-e interaction.</a:t>
            </a:r>
          </a:p>
          <a:p>
            <a:endParaRPr lang="en-GB" noProof="0" dirty="0"/>
          </a:p>
        </p:txBody>
      </p:sp>
      <p:pic>
        <p:nvPicPr>
          <p:cNvPr id="16" name="Image 15">
            <a:extLst>
              <a:ext uri="{FF2B5EF4-FFF2-40B4-BE49-F238E27FC236}">
                <a16:creationId xmlns:a16="http://schemas.microsoft.com/office/drawing/2014/main" id="{03474F7C-B855-1369-C753-2AE27A53EC19}"/>
              </a:ext>
            </a:extLst>
          </p:cNvPr>
          <p:cNvPicPr>
            <a:picLocks noChangeAspect="1"/>
          </p:cNvPicPr>
          <p:nvPr/>
        </p:nvPicPr>
        <p:blipFill>
          <a:blip r:embed="rId2"/>
          <a:stretch>
            <a:fillRect/>
          </a:stretch>
        </p:blipFill>
        <p:spPr>
          <a:xfrm>
            <a:off x="4871864" y="2996952"/>
            <a:ext cx="5845101" cy="2762473"/>
          </a:xfrm>
          <a:prstGeom prst="rect">
            <a:avLst/>
          </a:prstGeom>
        </p:spPr>
      </p:pic>
      <p:sp>
        <p:nvSpPr>
          <p:cNvPr id="23" name="ZoneTexte 22">
            <a:extLst>
              <a:ext uri="{FF2B5EF4-FFF2-40B4-BE49-F238E27FC236}">
                <a16:creationId xmlns:a16="http://schemas.microsoft.com/office/drawing/2014/main" id="{C9353E36-E407-F330-BAF4-D506CDCB5832}"/>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Overview</a:t>
            </a:r>
          </a:p>
        </p:txBody>
      </p:sp>
      <p:sp>
        <p:nvSpPr>
          <p:cNvPr id="2" name="ZoneTexte 1">
            <a:extLst>
              <a:ext uri="{FF2B5EF4-FFF2-40B4-BE49-F238E27FC236}">
                <a16:creationId xmlns:a16="http://schemas.microsoft.com/office/drawing/2014/main" id="{3A697B6A-86D2-3CBD-894E-557C72912BDC}"/>
              </a:ext>
            </a:extLst>
          </p:cNvPr>
          <p:cNvSpPr txBox="1"/>
          <p:nvPr/>
        </p:nvSpPr>
        <p:spPr>
          <a:xfrm>
            <a:off x="7608168" y="5805264"/>
            <a:ext cx="3528392" cy="523220"/>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a:t>Emission and absorption of a phonon by an electron</a:t>
            </a:r>
          </a:p>
        </p:txBody>
      </p:sp>
    </p:spTree>
    <p:extLst>
      <p:ext uri="{BB962C8B-B14F-4D97-AF65-F5344CB8AC3E}">
        <p14:creationId xmlns:p14="http://schemas.microsoft.com/office/powerpoint/2010/main" val="3649641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339DECF-7EDA-CC57-2566-2019E7E7501D}"/>
              </a:ext>
            </a:extLst>
          </p:cNvPr>
          <p:cNvPicPr>
            <a:picLocks noChangeAspect="1"/>
          </p:cNvPicPr>
          <p:nvPr/>
        </p:nvPicPr>
        <p:blipFill>
          <a:blip r:embed="rId2"/>
          <a:stretch>
            <a:fillRect/>
          </a:stretch>
        </p:blipFill>
        <p:spPr>
          <a:xfrm>
            <a:off x="1487488" y="1829976"/>
            <a:ext cx="7932396" cy="3397502"/>
          </a:xfrm>
          <a:prstGeom prst="rect">
            <a:avLst/>
          </a:prstGeom>
        </p:spPr>
      </p:pic>
      <p:sp>
        <p:nvSpPr>
          <p:cNvPr id="2" name="Titre 1">
            <a:extLst>
              <a:ext uri="{FF2B5EF4-FFF2-40B4-BE49-F238E27FC236}">
                <a16:creationId xmlns:a16="http://schemas.microsoft.com/office/drawing/2014/main" id="{EE16CFB0-AB7F-C1AC-D23B-B65DF6F9ED72}"/>
              </a:ext>
            </a:extLst>
          </p:cNvPr>
          <p:cNvSpPr>
            <a:spLocks noGrp="1"/>
          </p:cNvSpPr>
          <p:nvPr>
            <p:ph type="title"/>
          </p:nvPr>
        </p:nvSpPr>
        <p:spPr/>
        <p:txBody>
          <a:bodyPr/>
          <a:lstStyle/>
          <a:p>
            <a:r>
              <a:rPr lang="en-GB" noProof="0" dirty="0"/>
              <a:t>Stability of the liquid</a:t>
            </a:r>
          </a:p>
        </p:txBody>
      </p:sp>
      <p:sp>
        <p:nvSpPr>
          <p:cNvPr id="9" name="Espace réservé du contenu 8">
            <a:extLst>
              <a:ext uri="{FF2B5EF4-FFF2-40B4-BE49-F238E27FC236}">
                <a16:creationId xmlns:a16="http://schemas.microsoft.com/office/drawing/2014/main" id="{C4C73042-4035-7B6F-E66D-3B950C7E04F9}"/>
              </a:ext>
            </a:extLst>
          </p:cNvPr>
          <p:cNvSpPr>
            <a:spLocks noGrp="1"/>
          </p:cNvSpPr>
          <p:nvPr>
            <p:ph idx="1"/>
          </p:nvPr>
        </p:nvSpPr>
        <p:spPr>
          <a:xfrm>
            <a:off x="431800" y="1196752"/>
            <a:ext cx="11328400" cy="338554"/>
          </a:xfrm>
        </p:spPr>
        <p:txBody>
          <a:bodyPr/>
          <a:lstStyle/>
          <a:p>
            <a:r>
              <a:rPr lang="en-GB" b="0" noProof="0" dirty="0">
                <a:solidFill>
                  <a:schemeClr val="tx1"/>
                </a:solidFill>
              </a:rPr>
              <a:t>The interactions takes place into a tiny shell (dotted line) around the Fermi-surface (solid circle).</a:t>
            </a:r>
          </a:p>
        </p:txBody>
      </p:sp>
      <p:sp>
        <p:nvSpPr>
          <p:cNvPr id="5" name="Espace réservé du pied de page 4">
            <a:extLst>
              <a:ext uri="{FF2B5EF4-FFF2-40B4-BE49-F238E27FC236}">
                <a16:creationId xmlns:a16="http://schemas.microsoft.com/office/drawing/2014/main" id="{45F0E08A-48A2-1B0B-B032-D634959DF2DB}"/>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892A198D-ADC2-54C1-9C07-E29CEC12393C}"/>
              </a:ext>
            </a:extLst>
          </p:cNvPr>
          <p:cNvSpPr>
            <a:spLocks noGrp="1"/>
          </p:cNvSpPr>
          <p:nvPr>
            <p:ph type="sldNum" sz="quarter" idx="4"/>
          </p:nvPr>
        </p:nvSpPr>
        <p:spPr/>
        <p:txBody>
          <a:bodyPr/>
          <a:lstStyle/>
          <a:p>
            <a:fld id="{C05EE493-AD2E-4872-B2F6-8F12A747F0A5}" type="slidenum">
              <a:rPr lang="en-GB" noProof="0" smtClean="0"/>
              <a:pPr/>
              <a:t>13</a:t>
            </a:fld>
            <a:endParaRPr lang="en-GB" noProof="0" dirty="0"/>
          </a:p>
        </p:txBody>
      </p:sp>
      <p:sp>
        <p:nvSpPr>
          <p:cNvPr id="7" name="Espace réservé de la date 6">
            <a:extLst>
              <a:ext uri="{FF2B5EF4-FFF2-40B4-BE49-F238E27FC236}">
                <a16:creationId xmlns:a16="http://schemas.microsoft.com/office/drawing/2014/main" id="{BF469291-9AFD-5815-E8C8-8ECABFC90E27}"/>
              </a:ext>
            </a:extLst>
          </p:cNvPr>
          <p:cNvSpPr>
            <a:spLocks noGrp="1"/>
          </p:cNvSpPr>
          <p:nvPr>
            <p:ph type="dt" sz="half" idx="2"/>
          </p:nvPr>
        </p:nvSpPr>
        <p:spPr/>
        <p:txBody>
          <a:bodyPr/>
          <a:lstStyle/>
          <a:p>
            <a:r>
              <a:rPr lang="en-GB" noProof="0" dirty="0"/>
              <a:t>24.02.2025</a:t>
            </a:r>
          </a:p>
        </p:txBody>
      </p:sp>
      <p:sp>
        <p:nvSpPr>
          <p:cNvPr id="8" name="ZoneTexte 7">
            <a:extLst>
              <a:ext uri="{FF2B5EF4-FFF2-40B4-BE49-F238E27FC236}">
                <a16:creationId xmlns:a16="http://schemas.microsoft.com/office/drawing/2014/main" id="{F190C5D5-C47E-92A3-E415-C651BB385441}"/>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Attractive interactions</a:t>
            </a:r>
          </a:p>
        </p:txBody>
      </p:sp>
      <mc:AlternateContent xmlns:mc="http://schemas.openxmlformats.org/markup-compatibility/2006">
        <mc:Choice xmlns:a14="http://schemas.microsoft.com/office/drawing/2010/main" Requires="a14">
          <p:sp>
            <p:nvSpPr>
              <p:cNvPr id="12" name="Espace réservé du contenu 8">
                <a:extLst>
                  <a:ext uri="{FF2B5EF4-FFF2-40B4-BE49-F238E27FC236}">
                    <a16:creationId xmlns:a16="http://schemas.microsoft.com/office/drawing/2014/main" id="{F3B22226-CF15-1A45-199A-F5CFFAD3455E}"/>
                  </a:ext>
                </a:extLst>
              </p:cNvPr>
              <p:cNvSpPr txBox="1">
                <a:spLocks/>
              </p:cNvSpPr>
              <p:nvPr/>
            </p:nvSpPr>
            <p:spPr>
              <a:xfrm>
                <a:off x="2855640" y="1556556"/>
                <a:ext cx="1656184"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noProof="0" dirty="0">
                    <a:solidFill>
                      <a:schemeClr val="tx1"/>
                    </a:solidFill>
                  </a:rPr>
                  <a:t>Arbitrary </a:t>
                </a:r>
                <a14:m>
                  <m:oMath xmlns:m="http://schemas.openxmlformats.org/officeDocument/2006/math">
                    <m:r>
                      <a:rPr lang="en-GB" b="1" i="1" noProof="0" smtClean="0">
                        <a:solidFill>
                          <a:schemeClr val="tx1"/>
                        </a:solidFill>
                        <a:latin typeface="Cambria Math" panose="02040503050406030204" pitchFamily="18" charset="0"/>
                      </a:rPr>
                      <m:t>𝒌</m:t>
                    </m:r>
                  </m:oMath>
                </a14:m>
                <a:r>
                  <a:rPr lang="en-GB" b="0" noProof="0" dirty="0">
                    <a:solidFill>
                      <a:schemeClr val="tx1"/>
                    </a:solidFill>
                  </a:rPr>
                  <a:t> and </a:t>
                </a:r>
                <a14:m>
                  <m:oMath xmlns:m="http://schemas.openxmlformats.org/officeDocument/2006/math">
                    <m:r>
                      <a:rPr lang="en-GB" b="1" i="1" noProof="0" smtClean="0">
                        <a:solidFill>
                          <a:schemeClr val="tx1"/>
                        </a:solidFill>
                        <a:latin typeface="Cambria Math" panose="02040503050406030204" pitchFamily="18" charset="0"/>
                      </a:rPr>
                      <m:t>𝒌</m:t>
                    </m:r>
                    <m:r>
                      <a:rPr lang="en-GB" b="0" i="1" noProof="0" smtClean="0">
                        <a:solidFill>
                          <a:schemeClr val="tx1"/>
                        </a:solidFill>
                        <a:latin typeface="Cambria Math" panose="02040503050406030204" pitchFamily="18" charset="0"/>
                      </a:rPr>
                      <m:t>′</m:t>
                    </m:r>
                  </m:oMath>
                </a14:m>
                <a:r>
                  <a:rPr lang="en-GB" b="0" noProof="0" dirty="0">
                    <a:solidFill>
                      <a:schemeClr val="tx1"/>
                    </a:solidFill>
                  </a:rPr>
                  <a:t> </a:t>
                </a:r>
              </a:p>
            </p:txBody>
          </p:sp>
        </mc:Choice>
        <mc:Fallback>
          <p:sp>
            <p:nvSpPr>
              <p:cNvPr id="12" name="Espace réservé du contenu 8">
                <a:extLst>
                  <a:ext uri="{FF2B5EF4-FFF2-40B4-BE49-F238E27FC236}">
                    <a16:creationId xmlns:a16="http://schemas.microsoft.com/office/drawing/2014/main" id="{F3B22226-CF15-1A45-199A-F5CFFAD3455E}"/>
                  </a:ext>
                </a:extLst>
              </p:cNvPr>
              <p:cNvSpPr txBox="1">
                <a:spLocks noRot="1" noChangeAspect="1" noMove="1" noResize="1" noEditPoints="1" noAdjustHandles="1" noChangeArrowheads="1" noChangeShapeType="1" noTextEdit="1"/>
              </p:cNvSpPr>
              <p:nvPr/>
            </p:nvSpPr>
            <p:spPr>
              <a:xfrm>
                <a:off x="2855640" y="1556556"/>
                <a:ext cx="1656184" cy="338554"/>
              </a:xfrm>
              <a:prstGeom prst="rect">
                <a:avLst/>
              </a:prstGeom>
              <a:blipFill>
                <a:blip r:embed="rId3"/>
                <a:stretch>
                  <a:fillRect l="-7353" t="-16071" b="-1071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Espace réservé du contenu 8">
                <a:extLst>
                  <a:ext uri="{FF2B5EF4-FFF2-40B4-BE49-F238E27FC236}">
                    <a16:creationId xmlns:a16="http://schemas.microsoft.com/office/drawing/2014/main" id="{A6BB7958-4E76-ADF6-88AC-7F89934D649A}"/>
                  </a:ext>
                </a:extLst>
              </p:cNvPr>
              <p:cNvSpPr txBox="1">
                <a:spLocks/>
              </p:cNvSpPr>
              <p:nvPr/>
            </p:nvSpPr>
            <p:spPr>
              <a:xfrm>
                <a:off x="7536160" y="1632166"/>
                <a:ext cx="1656184"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14:m>
                  <m:oMath xmlns:m="http://schemas.openxmlformats.org/officeDocument/2006/math">
                    <m:r>
                      <a:rPr lang="en-GB" b="1" i="1" noProof="0" smtClean="0">
                        <a:solidFill>
                          <a:schemeClr val="tx1"/>
                        </a:solidFill>
                        <a:latin typeface="Cambria Math" panose="02040503050406030204" pitchFamily="18" charset="0"/>
                      </a:rPr>
                      <m:t>𝒌</m:t>
                    </m:r>
                    <m:r>
                      <a:rPr lang="en-GB" b="0" i="1" noProof="0" smtClean="0">
                        <a:solidFill>
                          <a:schemeClr val="tx1"/>
                        </a:solidFill>
                        <a:latin typeface="Cambria Math" panose="02040503050406030204" pitchFamily="18" charset="0"/>
                      </a:rPr>
                      <m:t>=−</m:t>
                    </m:r>
                    <m:r>
                      <a:rPr lang="en-GB" b="1" i="1" noProof="0" smtClean="0">
                        <a:solidFill>
                          <a:schemeClr val="tx1"/>
                        </a:solidFill>
                        <a:latin typeface="Cambria Math" panose="02040503050406030204" pitchFamily="18" charset="0"/>
                      </a:rPr>
                      <m:t>𝒌</m:t>
                    </m:r>
                    <m:r>
                      <a:rPr lang="en-GB" b="0" i="1" noProof="0" smtClean="0">
                        <a:solidFill>
                          <a:schemeClr val="tx1"/>
                        </a:solidFill>
                        <a:latin typeface="Cambria Math" panose="02040503050406030204" pitchFamily="18" charset="0"/>
                      </a:rPr>
                      <m:t>′</m:t>
                    </m:r>
                  </m:oMath>
                </a14:m>
                <a:r>
                  <a:rPr lang="en-GB" b="0" noProof="0" dirty="0">
                    <a:solidFill>
                      <a:schemeClr val="tx1"/>
                    </a:solidFill>
                  </a:rPr>
                  <a:t> </a:t>
                </a:r>
              </a:p>
            </p:txBody>
          </p:sp>
        </mc:Choice>
        <mc:Fallback>
          <p:sp>
            <p:nvSpPr>
              <p:cNvPr id="13" name="Espace réservé du contenu 8">
                <a:extLst>
                  <a:ext uri="{FF2B5EF4-FFF2-40B4-BE49-F238E27FC236}">
                    <a16:creationId xmlns:a16="http://schemas.microsoft.com/office/drawing/2014/main" id="{A6BB7958-4E76-ADF6-88AC-7F89934D649A}"/>
                  </a:ext>
                </a:extLst>
              </p:cNvPr>
              <p:cNvSpPr txBox="1">
                <a:spLocks noRot="1" noChangeAspect="1" noMove="1" noResize="1" noEditPoints="1" noAdjustHandles="1" noChangeArrowheads="1" noChangeShapeType="1" noTextEdit="1"/>
              </p:cNvSpPr>
              <p:nvPr/>
            </p:nvSpPr>
            <p:spPr>
              <a:xfrm>
                <a:off x="7536160" y="1632166"/>
                <a:ext cx="1656184" cy="338554"/>
              </a:xfrm>
              <a:prstGeom prst="rect">
                <a:avLst/>
              </a:prstGeom>
              <a:blipFill>
                <a:blip r:embed="rId4"/>
                <a:stretch>
                  <a:fillRect l="-4412"/>
                </a:stretch>
              </a:blipFill>
            </p:spPr>
            <p:txBody>
              <a:bodyPr/>
              <a:lstStyle/>
              <a:p>
                <a:r>
                  <a:rPr lang="en-GB">
                    <a:noFill/>
                  </a:rPr>
                  <a:t> </a:t>
                </a:r>
              </a:p>
            </p:txBody>
          </p:sp>
        </mc:Fallback>
      </mc:AlternateContent>
      <p:sp>
        <p:nvSpPr>
          <p:cNvPr id="15" name="Espace réservé du contenu 8">
            <a:extLst>
              <a:ext uri="{FF2B5EF4-FFF2-40B4-BE49-F238E27FC236}">
                <a16:creationId xmlns:a16="http://schemas.microsoft.com/office/drawing/2014/main" id="{CD515928-4096-B220-412D-75746445362A}"/>
              </a:ext>
            </a:extLst>
          </p:cNvPr>
          <p:cNvSpPr txBox="1">
            <a:spLocks/>
          </p:cNvSpPr>
          <p:nvPr/>
        </p:nvSpPr>
        <p:spPr>
          <a:xfrm>
            <a:off x="7012135" y="5322694"/>
            <a:ext cx="2704233"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noProof="0" dirty="0">
                <a:solidFill>
                  <a:schemeClr val="tx1"/>
                </a:solidFill>
              </a:rPr>
              <a:t>Scattering possibilities maximized.</a:t>
            </a:r>
          </a:p>
        </p:txBody>
      </p:sp>
      <p:sp>
        <p:nvSpPr>
          <p:cNvPr id="16" name="Espace réservé du contenu 8">
            <a:extLst>
              <a:ext uri="{FF2B5EF4-FFF2-40B4-BE49-F238E27FC236}">
                <a16:creationId xmlns:a16="http://schemas.microsoft.com/office/drawing/2014/main" id="{776052AA-0866-527F-35D2-799AE709934E}"/>
              </a:ext>
            </a:extLst>
          </p:cNvPr>
          <p:cNvSpPr txBox="1">
            <a:spLocks/>
          </p:cNvSpPr>
          <p:nvPr/>
        </p:nvSpPr>
        <p:spPr>
          <a:xfrm>
            <a:off x="1487488" y="5301208"/>
            <a:ext cx="3712295"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noProof="0" dirty="0">
                <a:solidFill>
                  <a:schemeClr val="tx1"/>
                </a:solidFill>
              </a:rPr>
              <a:t>Not a valid attractive interaction because the scattering makes the second electron leave the shell.</a:t>
            </a:r>
          </a:p>
        </p:txBody>
      </p:sp>
    </p:spTree>
    <p:extLst>
      <p:ext uri="{BB962C8B-B14F-4D97-AF65-F5344CB8AC3E}">
        <p14:creationId xmlns:p14="http://schemas.microsoft.com/office/powerpoint/2010/main" val="1254834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AC06C9E-8C68-AD98-109D-8BE529C974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8776FC-BE33-1C60-45DF-EA38E4FF0A35}"/>
              </a:ext>
            </a:extLst>
          </p:cNvPr>
          <p:cNvSpPr>
            <a:spLocks noGrp="1"/>
          </p:cNvSpPr>
          <p:nvPr>
            <p:ph type="title"/>
          </p:nvPr>
        </p:nvSpPr>
        <p:spPr/>
        <p:txBody>
          <a:bodyPr/>
          <a:lstStyle/>
          <a:p>
            <a:r>
              <a:rPr lang="en-GB" noProof="0" dirty="0"/>
              <a:t>Stability of the liquid</a:t>
            </a:r>
          </a:p>
        </p:txBody>
      </p:sp>
      <p:sp>
        <p:nvSpPr>
          <p:cNvPr id="9" name="Espace réservé du contenu 8">
            <a:extLst>
              <a:ext uri="{FF2B5EF4-FFF2-40B4-BE49-F238E27FC236}">
                <a16:creationId xmlns:a16="http://schemas.microsoft.com/office/drawing/2014/main" id="{0CE441D3-CD27-5960-4633-65E1FAB6596D}"/>
              </a:ext>
            </a:extLst>
          </p:cNvPr>
          <p:cNvSpPr>
            <a:spLocks noGrp="1"/>
          </p:cNvSpPr>
          <p:nvPr>
            <p:ph idx="1"/>
          </p:nvPr>
        </p:nvSpPr>
        <p:spPr>
          <a:xfrm>
            <a:off x="431800" y="3666510"/>
            <a:ext cx="11328400" cy="338554"/>
          </a:xfrm>
        </p:spPr>
        <p:txBody>
          <a:bodyPr/>
          <a:lstStyle/>
          <a:p>
            <a:r>
              <a:rPr lang="en-GB" noProof="0" dirty="0"/>
              <a:t>And in real space?</a:t>
            </a:r>
          </a:p>
        </p:txBody>
      </p:sp>
      <p:sp>
        <p:nvSpPr>
          <p:cNvPr id="5" name="Espace réservé du pied de page 4">
            <a:extLst>
              <a:ext uri="{FF2B5EF4-FFF2-40B4-BE49-F238E27FC236}">
                <a16:creationId xmlns:a16="http://schemas.microsoft.com/office/drawing/2014/main" id="{8933F2DD-6CA3-4C15-0ECF-036BAFB3FECB}"/>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4017CB1D-2F8A-9AA9-0751-331C35C900BE}"/>
              </a:ext>
            </a:extLst>
          </p:cNvPr>
          <p:cNvSpPr>
            <a:spLocks noGrp="1"/>
          </p:cNvSpPr>
          <p:nvPr>
            <p:ph type="sldNum" sz="quarter" idx="4"/>
          </p:nvPr>
        </p:nvSpPr>
        <p:spPr/>
        <p:txBody>
          <a:bodyPr/>
          <a:lstStyle/>
          <a:p>
            <a:fld id="{C05EE493-AD2E-4872-B2F6-8F12A747F0A5}" type="slidenum">
              <a:rPr lang="en-GB" noProof="0" smtClean="0"/>
              <a:pPr/>
              <a:t>14</a:t>
            </a:fld>
            <a:endParaRPr lang="en-GB" noProof="0" dirty="0"/>
          </a:p>
        </p:txBody>
      </p:sp>
      <p:sp>
        <p:nvSpPr>
          <p:cNvPr id="7" name="Espace réservé de la date 6">
            <a:extLst>
              <a:ext uri="{FF2B5EF4-FFF2-40B4-BE49-F238E27FC236}">
                <a16:creationId xmlns:a16="http://schemas.microsoft.com/office/drawing/2014/main" id="{DB60EB58-7B95-EB6B-3A56-EFD805280338}"/>
              </a:ext>
            </a:extLst>
          </p:cNvPr>
          <p:cNvSpPr>
            <a:spLocks noGrp="1"/>
          </p:cNvSpPr>
          <p:nvPr>
            <p:ph type="dt" sz="half" idx="2"/>
          </p:nvPr>
        </p:nvSpPr>
        <p:spPr/>
        <p:txBody>
          <a:bodyPr/>
          <a:lstStyle/>
          <a:p>
            <a:r>
              <a:rPr lang="en-GB" noProof="0" dirty="0"/>
              <a:t>24.02.2025</a:t>
            </a:r>
          </a:p>
        </p:txBody>
      </p:sp>
      <p:sp>
        <p:nvSpPr>
          <p:cNvPr id="8" name="ZoneTexte 7">
            <a:extLst>
              <a:ext uri="{FF2B5EF4-FFF2-40B4-BE49-F238E27FC236}">
                <a16:creationId xmlns:a16="http://schemas.microsoft.com/office/drawing/2014/main" id="{97C2BAF5-5123-616E-87EA-33AC397A81BB}"/>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Attractive interactions mediated by phonons</a:t>
            </a:r>
          </a:p>
        </p:txBody>
      </p:sp>
      <mc:AlternateContent xmlns:mc="http://schemas.openxmlformats.org/markup-compatibility/2006">
        <mc:Choice xmlns:a14="http://schemas.microsoft.com/office/drawing/2010/main" Requires="a14">
          <p:sp>
            <p:nvSpPr>
              <p:cNvPr id="16" name="Espace réservé du contenu 8">
                <a:extLst>
                  <a:ext uri="{FF2B5EF4-FFF2-40B4-BE49-F238E27FC236}">
                    <a16:creationId xmlns:a16="http://schemas.microsoft.com/office/drawing/2014/main" id="{A8617822-E397-3BD8-9518-5C6A99A36BB6}"/>
                  </a:ext>
                </a:extLst>
              </p:cNvPr>
              <p:cNvSpPr txBox="1">
                <a:spLocks/>
              </p:cNvSpPr>
              <p:nvPr/>
            </p:nvSpPr>
            <p:spPr>
              <a:xfrm>
                <a:off x="447008" y="3963986"/>
                <a:ext cx="4640880" cy="198529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u="sng" noProof="0" dirty="0">
                    <a:solidFill>
                      <a:schemeClr val="tx1"/>
                    </a:solidFill>
                  </a:rPr>
                  <a:t>Coulomb force</a:t>
                </a:r>
                <a:r>
                  <a:rPr lang="en-GB" b="0" noProof="0" dirty="0">
                    <a:solidFill>
                      <a:schemeClr val="tx1"/>
                    </a:solidFill>
                  </a:rPr>
                  <a:t>: Want to put maximal distance in a minimal amount of time. </a:t>
                </a:r>
                <a14:m>
                  <m:oMath xmlns:m="http://schemas.openxmlformats.org/officeDocument/2006/math">
                    <m:r>
                      <a:rPr lang="en-GB" b="0" i="1" noProof="0" smtClean="0">
                        <a:solidFill>
                          <a:schemeClr val="tx1"/>
                        </a:solidFill>
                        <a:latin typeface="Cambria Math" panose="02040503050406030204" pitchFamily="18" charset="0"/>
                      </a:rPr>
                      <m:t>→</m:t>
                    </m:r>
                  </m:oMath>
                </a14:m>
                <a:r>
                  <a:rPr lang="en-GB" b="0" noProof="0" dirty="0">
                    <a:solidFill>
                      <a:schemeClr val="tx1"/>
                    </a:solidFill>
                  </a:rPr>
                  <a:t> Collinear displacement</a:t>
                </a:r>
              </a:p>
              <a:p>
                <a:endParaRPr lang="en-GB" b="0" noProof="0" dirty="0">
                  <a:solidFill>
                    <a:schemeClr val="tx1"/>
                  </a:solidFill>
                </a:endParaRPr>
              </a:p>
              <a:p>
                <a:r>
                  <a:rPr lang="en-GB" b="0" u="sng" noProof="0" dirty="0">
                    <a:solidFill>
                      <a:schemeClr val="tx1"/>
                    </a:solidFill>
                  </a:rPr>
                  <a:t>Retardation processes</a:t>
                </a:r>
                <a:r>
                  <a:rPr lang="en-GB" b="0" noProof="0" dirty="0">
                    <a:solidFill>
                      <a:schemeClr val="tx1"/>
                    </a:solidFill>
                  </a:rPr>
                  <a:t>: energetically more favourable to move along the distortion.</a:t>
                </a:r>
              </a:p>
            </p:txBody>
          </p:sp>
        </mc:Choice>
        <mc:Fallback>
          <p:sp>
            <p:nvSpPr>
              <p:cNvPr id="16" name="Espace réservé du contenu 8">
                <a:extLst>
                  <a:ext uri="{FF2B5EF4-FFF2-40B4-BE49-F238E27FC236}">
                    <a16:creationId xmlns:a16="http://schemas.microsoft.com/office/drawing/2014/main" id="{A8617822-E397-3BD8-9518-5C6A99A36BB6}"/>
                  </a:ext>
                </a:extLst>
              </p:cNvPr>
              <p:cNvSpPr txBox="1">
                <a:spLocks noRot="1" noChangeAspect="1" noMove="1" noResize="1" noEditPoints="1" noAdjustHandles="1" noChangeArrowheads="1" noChangeShapeType="1" noTextEdit="1"/>
              </p:cNvSpPr>
              <p:nvPr/>
            </p:nvSpPr>
            <p:spPr>
              <a:xfrm>
                <a:off x="447008" y="3963986"/>
                <a:ext cx="4640880" cy="1985294"/>
              </a:xfrm>
              <a:prstGeom prst="rect">
                <a:avLst/>
              </a:prstGeom>
              <a:blipFill>
                <a:blip r:embed="rId2"/>
                <a:stretch>
                  <a:fillRect l="-2625" t="-2761" r="-394"/>
                </a:stretch>
              </a:blipFill>
            </p:spPr>
            <p:txBody>
              <a:bodyPr/>
              <a:lstStyle/>
              <a:p>
                <a:r>
                  <a:rPr lang="en-GB">
                    <a:noFill/>
                  </a:rPr>
                  <a:t> </a:t>
                </a:r>
              </a:p>
            </p:txBody>
          </p:sp>
        </mc:Fallback>
      </mc:AlternateContent>
      <p:pic>
        <p:nvPicPr>
          <p:cNvPr id="4" name="Image 3">
            <a:extLst>
              <a:ext uri="{FF2B5EF4-FFF2-40B4-BE49-F238E27FC236}">
                <a16:creationId xmlns:a16="http://schemas.microsoft.com/office/drawing/2014/main" id="{AB918505-4CB3-CEFF-C69D-5790725B0096}"/>
              </a:ext>
            </a:extLst>
          </p:cNvPr>
          <p:cNvPicPr>
            <a:picLocks noChangeAspect="1"/>
          </p:cNvPicPr>
          <p:nvPr/>
        </p:nvPicPr>
        <p:blipFill>
          <a:blip r:embed="rId3"/>
          <a:stretch>
            <a:fillRect/>
          </a:stretch>
        </p:blipFill>
        <p:spPr>
          <a:xfrm>
            <a:off x="4983695" y="1096999"/>
            <a:ext cx="6339183" cy="4721598"/>
          </a:xfrm>
          <a:prstGeom prst="rect">
            <a:avLst/>
          </a:prstGeom>
        </p:spPr>
      </p:pic>
      <p:sp>
        <p:nvSpPr>
          <p:cNvPr id="10" name="Espace réservé du contenu 8">
            <a:extLst>
              <a:ext uri="{FF2B5EF4-FFF2-40B4-BE49-F238E27FC236}">
                <a16:creationId xmlns:a16="http://schemas.microsoft.com/office/drawing/2014/main" id="{C6846E9F-639C-9A95-053D-B2E9F1C44782}"/>
              </a:ext>
            </a:extLst>
          </p:cNvPr>
          <p:cNvSpPr txBox="1">
            <a:spLocks/>
          </p:cNvSpPr>
          <p:nvPr/>
        </p:nvSpPr>
        <p:spPr>
          <a:xfrm>
            <a:off x="427505" y="1691657"/>
            <a:ext cx="4424856" cy="198529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noProof="0" dirty="0">
                <a:solidFill>
                  <a:schemeClr val="tx1"/>
                </a:solidFill>
              </a:rPr>
              <a:t>An electron disforms the lattice. The ion moves slowly and comes back to its original position long after the electron left.</a:t>
            </a:r>
            <a:br>
              <a:rPr lang="en-GB" b="0" noProof="0" dirty="0">
                <a:solidFill>
                  <a:schemeClr val="tx1"/>
                </a:solidFill>
              </a:rPr>
            </a:br>
            <a:br>
              <a:rPr lang="en-GB" b="0" noProof="0" dirty="0">
                <a:solidFill>
                  <a:schemeClr val="tx1"/>
                </a:solidFill>
              </a:rPr>
            </a:br>
            <a:r>
              <a:rPr lang="en-GB" b="0" noProof="0" dirty="0">
                <a:solidFill>
                  <a:schemeClr val="tx1"/>
                </a:solidFill>
              </a:rPr>
              <a:t>A second electron experiences a dipole moment and is attracted towards the distortion.</a:t>
            </a:r>
          </a:p>
        </p:txBody>
      </p:sp>
      <p:sp>
        <p:nvSpPr>
          <p:cNvPr id="14" name="Espace réservé du contenu 8">
            <a:extLst>
              <a:ext uri="{FF2B5EF4-FFF2-40B4-BE49-F238E27FC236}">
                <a16:creationId xmlns:a16="http://schemas.microsoft.com/office/drawing/2014/main" id="{38DEA2C5-BCEE-9827-7504-C741A477C6C4}"/>
              </a:ext>
            </a:extLst>
          </p:cNvPr>
          <p:cNvSpPr txBox="1">
            <a:spLocks/>
          </p:cNvSpPr>
          <p:nvPr/>
        </p:nvSpPr>
        <p:spPr>
          <a:xfrm>
            <a:off x="431800" y="1362254"/>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Retardation processes</a:t>
            </a:r>
          </a:p>
        </p:txBody>
      </p:sp>
      <p:sp>
        <p:nvSpPr>
          <p:cNvPr id="3" name="ZoneTexte 2">
            <a:extLst>
              <a:ext uri="{FF2B5EF4-FFF2-40B4-BE49-F238E27FC236}">
                <a16:creationId xmlns:a16="http://schemas.microsoft.com/office/drawing/2014/main" id="{8F8FC5B7-F1FE-A69A-F132-2ED34E8180FA}"/>
              </a:ext>
            </a:extLst>
          </p:cNvPr>
          <p:cNvSpPr txBox="1"/>
          <p:nvPr/>
        </p:nvSpPr>
        <p:spPr>
          <a:xfrm>
            <a:off x="7608168" y="5785519"/>
            <a:ext cx="3528392" cy="307777"/>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a:t>Cooper pairing in real space.</a:t>
            </a:r>
          </a:p>
        </p:txBody>
      </p:sp>
    </p:spTree>
    <p:extLst>
      <p:ext uri="{BB962C8B-B14F-4D97-AF65-F5344CB8AC3E}">
        <p14:creationId xmlns:p14="http://schemas.microsoft.com/office/powerpoint/2010/main" val="237700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365EBE-ACF2-8626-9688-A90B0BFA10D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664EE21-2E81-375B-3D08-05793DC4413A}"/>
              </a:ext>
            </a:extLst>
          </p:cNvPr>
          <p:cNvSpPr>
            <a:spLocks noGrp="1"/>
          </p:cNvSpPr>
          <p:nvPr>
            <p:ph type="title"/>
          </p:nvPr>
        </p:nvSpPr>
        <p:spPr/>
        <p:txBody>
          <a:bodyPr/>
          <a:lstStyle/>
          <a:p>
            <a:r>
              <a:rPr lang="en-GB" noProof="0" dirty="0"/>
              <a:t>Stability of the liquid</a:t>
            </a:r>
          </a:p>
        </p:txBody>
      </p:sp>
      <p:sp>
        <p:nvSpPr>
          <p:cNvPr id="9" name="Espace réservé du contenu 8">
            <a:extLst>
              <a:ext uri="{FF2B5EF4-FFF2-40B4-BE49-F238E27FC236}">
                <a16:creationId xmlns:a16="http://schemas.microsoft.com/office/drawing/2014/main" id="{44D3927A-92DC-1C49-CCF2-EC9BD381790B}"/>
              </a:ext>
            </a:extLst>
          </p:cNvPr>
          <p:cNvSpPr>
            <a:spLocks noGrp="1"/>
          </p:cNvSpPr>
          <p:nvPr>
            <p:ph idx="1"/>
          </p:nvPr>
        </p:nvSpPr>
        <p:spPr>
          <a:xfrm>
            <a:off x="447008" y="3284984"/>
            <a:ext cx="11328400" cy="338554"/>
          </a:xfrm>
        </p:spPr>
        <p:txBody>
          <a:bodyPr/>
          <a:lstStyle/>
          <a:p>
            <a:r>
              <a:rPr lang="en-GB" noProof="0" dirty="0"/>
              <a:t>Cooper-Pairing</a:t>
            </a:r>
          </a:p>
        </p:txBody>
      </p:sp>
      <p:sp>
        <p:nvSpPr>
          <p:cNvPr id="5" name="Espace réservé du pied de page 4">
            <a:extLst>
              <a:ext uri="{FF2B5EF4-FFF2-40B4-BE49-F238E27FC236}">
                <a16:creationId xmlns:a16="http://schemas.microsoft.com/office/drawing/2014/main" id="{311E5209-F73A-CDFE-794E-6840629E7DF7}"/>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09C2AEB2-9BAF-019E-F428-7B3C490258E3}"/>
              </a:ext>
            </a:extLst>
          </p:cNvPr>
          <p:cNvSpPr>
            <a:spLocks noGrp="1"/>
          </p:cNvSpPr>
          <p:nvPr>
            <p:ph type="sldNum" sz="quarter" idx="4"/>
          </p:nvPr>
        </p:nvSpPr>
        <p:spPr/>
        <p:txBody>
          <a:bodyPr/>
          <a:lstStyle/>
          <a:p>
            <a:fld id="{C05EE493-AD2E-4872-B2F6-8F12A747F0A5}" type="slidenum">
              <a:rPr lang="en-GB" noProof="0" smtClean="0"/>
              <a:pPr/>
              <a:t>15</a:t>
            </a:fld>
            <a:endParaRPr lang="en-GB" noProof="0" dirty="0"/>
          </a:p>
        </p:txBody>
      </p:sp>
      <p:sp>
        <p:nvSpPr>
          <p:cNvPr id="7" name="Espace réservé de la date 6">
            <a:extLst>
              <a:ext uri="{FF2B5EF4-FFF2-40B4-BE49-F238E27FC236}">
                <a16:creationId xmlns:a16="http://schemas.microsoft.com/office/drawing/2014/main" id="{BD6F422E-8267-6728-7D13-00C53A41EA47}"/>
              </a:ext>
            </a:extLst>
          </p:cNvPr>
          <p:cNvSpPr>
            <a:spLocks noGrp="1"/>
          </p:cNvSpPr>
          <p:nvPr>
            <p:ph type="dt" sz="half" idx="2"/>
          </p:nvPr>
        </p:nvSpPr>
        <p:spPr/>
        <p:txBody>
          <a:bodyPr/>
          <a:lstStyle/>
          <a:p>
            <a:r>
              <a:rPr lang="en-GB" noProof="0" dirty="0"/>
              <a:t>24.02.2025</a:t>
            </a:r>
          </a:p>
        </p:txBody>
      </p:sp>
      <p:sp>
        <p:nvSpPr>
          <p:cNvPr id="8" name="ZoneTexte 7">
            <a:extLst>
              <a:ext uri="{FF2B5EF4-FFF2-40B4-BE49-F238E27FC236}">
                <a16:creationId xmlns:a16="http://schemas.microsoft.com/office/drawing/2014/main" id="{54F965EE-4715-BEFB-8F07-B0E89B9A5FC6}"/>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Attractive interactions mediated by phonons</a:t>
            </a:r>
          </a:p>
        </p:txBody>
      </p:sp>
      <p:sp>
        <p:nvSpPr>
          <p:cNvPr id="16" name="Espace réservé du contenu 8">
            <a:extLst>
              <a:ext uri="{FF2B5EF4-FFF2-40B4-BE49-F238E27FC236}">
                <a16:creationId xmlns:a16="http://schemas.microsoft.com/office/drawing/2014/main" id="{2717E19E-C8B4-3242-2F56-96BBB96E86D4}"/>
              </a:ext>
            </a:extLst>
          </p:cNvPr>
          <p:cNvSpPr txBox="1">
            <a:spLocks/>
          </p:cNvSpPr>
          <p:nvPr/>
        </p:nvSpPr>
        <p:spPr>
          <a:xfrm>
            <a:off x="447008" y="3573016"/>
            <a:ext cx="4640880" cy="198529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noProof="0" dirty="0">
                <a:solidFill>
                  <a:schemeClr val="tx1"/>
                </a:solidFill>
              </a:rPr>
              <a:t>Coupling of electrons in momentum space.</a:t>
            </a:r>
          </a:p>
          <a:p>
            <a:r>
              <a:rPr lang="en-GB" b="0" noProof="0" dirty="0">
                <a:solidFill>
                  <a:schemeClr val="tx1"/>
                </a:solidFill>
              </a:rPr>
              <a:t>Requires electrons of opposite wave vectors and spins. </a:t>
            </a:r>
          </a:p>
          <a:p>
            <a:endParaRPr lang="en-GB" b="0" noProof="0" dirty="0">
              <a:solidFill>
                <a:schemeClr val="tx1"/>
              </a:solidFill>
            </a:endParaRPr>
          </a:p>
          <a:p>
            <a:r>
              <a:rPr lang="en-GB" b="0" noProof="0" dirty="0">
                <a:solidFill>
                  <a:schemeClr val="tx1"/>
                </a:solidFill>
              </a:rPr>
              <a:t>Behave like bosons and can therefore condensate.</a:t>
            </a:r>
          </a:p>
          <a:p>
            <a:r>
              <a:rPr lang="en-GB" noProof="0" dirty="0">
                <a:solidFill>
                  <a:schemeClr val="tx1"/>
                </a:solidFill>
              </a:rPr>
              <a:t>“Superconductive condensate”</a:t>
            </a:r>
            <a:r>
              <a:rPr lang="en-GB" b="0" noProof="0" dirty="0">
                <a:solidFill>
                  <a:schemeClr val="tx1"/>
                </a:solidFill>
              </a:rPr>
              <a:t>.</a:t>
            </a:r>
          </a:p>
          <a:p>
            <a:endParaRPr lang="en-GB" b="0" noProof="0" dirty="0">
              <a:solidFill>
                <a:schemeClr val="tx1"/>
              </a:solidFill>
            </a:endParaRPr>
          </a:p>
          <a:p>
            <a:r>
              <a:rPr lang="en-GB" b="0" noProof="0" dirty="0">
                <a:solidFill>
                  <a:schemeClr val="tx1"/>
                </a:solidFill>
              </a:rPr>
              <a:t>Main source of superconductivity but also of principal origin of resistivity in clean materials.</a:t>
            </a:r>
          </a:p>
        </p:txBody>
      </p:sp>
      <p:pic>
        <p:nvPicPr>
          <p:cNvPr id="4" name="Image 3">
            <a:extLst>
              <a:ext uri="{FF2B5EF4-FFF2-40B4-BE49-F238E27FC236}">
                <a16:creationId xmlns:a16="http://schemas.microsoft.com/office/drawing/2014/main" id="{77805B31-FA26-B558-AD5B-BA9C9385165E}"/>
              </a:ext>
            </a:extLst>
          </p:cNvPr>
          <p:cNvPicPr>
            <a:picLocks noChangeAspect="1"/>
          </p:cNvPicPr>
          <p:nvPr/>
        </p:nvPicPr>
        <p:blipFill>
          <a:blip r:embed="rId2"/>
          <a:stretch>
            <a:fillRect/>
          </a:stretch>
        </p:blipFill>
        <p:spPr>
          <a:xfrm>
            <a:off x="4983695" y="1083666"/>
            <a:ext cx="6339183" cy="4721598"/>
          </a:xfrm>
          <a:prstGeom prst="rect">
            <a:avLst/>
          </a:prstGeom>
        </p:spPr>
      </p:pic>
      <p:sp>
        <p:nvSpPr>
          <p:cNvPr id="10" name="Espace réservé du contenu 8">
            <a:extLst>
              <a:ext uri="{FF2B5EF4-FFF2-40B4-BE49-F238E27FC236}">
                <a16:creationId xmlns:a16="http://schemas.microsoft.com/office/drawing/2014/main" id="{871A5C7C-21C0-C706-6645-2587E8FD206F}"/>
              </a:ext>
            </a:extLst>
          </p:cNvPr>
          <p:cNvSpPr txBox="1">
            <a:spLocks/>
          </p:cNvSpPr>
          <p:nvPr/>
        </p:nvSpPr>
        <p:spPr>
          <a:xfrm>
            <a:off x="427505" y="1691657"/>
            <a:ext cx="4424856" cy="198529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noProof="0" dirty="0">
                <a:solidFill>
                  <a:schemeClr val="tx1"/>
                </a:solidFill>
              </a:rPr>
              <a:t>Electrons are very close to each other (recall the tiny shell). Due to the Pauli principle, they must have opposite spins to coexist.</a:t>
            </a:r>
          </a:p>
        </p:txBody>
      </p:sp>
      <p:sp>
        <p:nvSpPr>
          <p:cNvPr id="14" name="Espace réservé du contenu 8">
            <a:extLst>
              <a:ext uri="{FF2B5EF4-FFF2-40B4-BE49-F238E27FC236}">
                <a16:creationId xmlns:a16="http://schemas.microsoft.com/office/drawing/2014/main" id="{BFEC1D06-6B7A-7F87-107C-2030203E1A2F}"/>
              </a:ext>
            </a:extLst>
          </p:cNvPr>
          <p:cNvSpPr txBox="1">
            <a:spLocks/>
          </p:cNvSpPr>
          <p:nvPr/>
        </p:nvSpPr>
        <p:spPr>
          <a:xfrm>
            <a:off x="431800" y="1362254"/>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Pauli Principle</a:t>
            </a:r>
          </a:p>
        </p:txBody>
      </p:sp>
      <p:sp>
        <p:nvSpPr>
          <p:cNvPr id="3" name="ZoneTexte 2">
            <a:extLst>
              <a:ext uri="{FF2B5EF4-FFF2-40B4-BE49-F238E27FC236}">
                <a16:creationId xmlns:a16="http://schemas.microsoft.com/office/drawing/2014/main" id="{4E1C73B5-22BE-B299-36F1-032769913CC7}"/>
              </a:ext>
            </a:extLst>
          </p:cNvPr>
          <p:cNvSpPr txBox="1"/>
          <p:nvPr/>
        </p:nvSpPr>
        <p:spPr>
          <a:xfrm>
            <a:off x="7608168" y="5805264"/>
            <a:ext cx="3528392" cy="307777"/>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a:t>Cooper pairing in real space.</a:t>
            </a:r>
          </a:p>
        </p:txBody>
      </p:sp>
    </p:spTree>
    <p:extLst>
      <p:ext uri="{BB962C8B-B14F-4D97-AF65-F5344CB8AC3E}">
        <p14:creationId xmlns:p14="http://schemas.microsoft.com/office/powerpoint/2010/main" val="3854031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700C9B-5D61-7D1A-EF5A-2F31EE0B8EF2}"/>
              </a:ext>
            </a:extLst>
          </p:cNvPr>
          <p:cNvSpPr>
            <a:spLocks noGrp="1"/>
          </p:cNvSpPr>
          <p:nvPr>
            <p:ph type="title"/>
          </p:nvPr>
        </p:nvSpPr>
        <p:spPr/>
        <p:txBody>
          <a:bodyPr/>
          <a:lstStyle/>
          <a:p>
            <a:r>
              <a:rPr lang="en-GB" noProof="0" dirty="0"/>
              <a:t>BCS superconductivity</a:t>
            </a:r>
          </a:p>
        </p:txBody>
      </p:sp>
      <p:sp>
        <p:nvSpPr>
          <p:cNvPr id="4" name="Espace réservé du pied de page 3">
            <a:extLst>
              <a:ext uri="{FF2B5EF4-FFF2-40B4-BE49-F238E27FC236}">
                <a16:creationId xmlns:a16="http://schemas.microsoft.com/office/drawing/2014/main" id="{820E9388-AAB1-ECE0-CA97-A8C189BF5AD1}"/>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1330CE32-6D97-1BDA-3EF7-CD464077ADF3}"/>
              </a:ext>
            </a:extLst>
          </p:cNvPr>
          <p:cNvSpPr>
            <a:spLocks noGrp="1"/>
          </p:cNvSpPr>
          <p:nvPr>
            <p:ph type="sldNum" sz="quarter" idx="4"/>
          </p:nvPr>
        </p:nvSpPr>
        <p:spPr/>
        <p:txBody>
          <a:bodyPr/>
          <a:lstStyle/>
          <a:p>
            <a:fld id="{C05EE493-AD2E-4872-B2F6-8F12A747F0A5}" type="slidenum">
              <a:rPr lang="en-GB" noProof="0" smtClean="0"/>
              <a:pPr/>
              <a:t>16</a:t>
            </a:fld>
            <a:endParaRPr lang="en-GB" noProof="0" dirty="0"/>
          </a:p>
        </p:txBody>
      </p:sp>
      <p:sp>
        <p:nvSpPr>
          <p:cNvPr id="6" name="Espace réservé de la date 5">
            <a:extLst>
              <a:ext uri="{FF2B5EF4-FFF2-40B4-BE49-F238E27FC236}">
                <a16:creationId xmlns:a16="http://schemas.microsoft.com/office/drawing/2014/main" id="{C060DAEB-0FCA-7CF6-385B-D893E84D900D}"/>
              </a:ext>
            </a:extLst>
          </p:cNvPr>
          <p:cNvSpPr>
            <a:spLocks noGrp="1"/>
          </p:cNvSpPr>
          <p:nvPr>
            <p:ph type="dt" sz="half" idx="2"/>
          </p:nvPr>
        </p:nvSpPr>
        <p:spPr/>
        <p:txBody>
          <a:bodyPr/>
          <a:lstStyle/>
          <a:p>
            <a:r>
              <a:rPr lang="en-GB" noProof="0" dirty="0"/>
              <a:t>24.02.2025</a:t>
            </a:r>
          </a:p>
        </p:txBody>
      </p:sp>
      <p:pic>
        <p:nvPicPr>
          <p:cNvPr id="8" name="Image 7">
            <a:extLst>
              <a:ext uri="{FF2B5EF4-FFF2-40B4-BE49-F238E27FC236}">
                <a16:creationId xmlns:a16="http://schemas.microsoft.com/office/drawing/2014/main" id="{CD08F493-B41F-9B6D-CAA8-B2C55D6FBE51}"/>
              </a:ext>
            </a:extLst>
          </p:cNvPr>
          <p:cNvPicPr>
            <a:picLocks noChangeAspect="1"/>
          </p:cNvPicPr>
          <p:nvPr/>
        </p:nvPicPr>
        <p:blipFill>
          <a:blip r:embed="rId2"/>
          <a:stretch>
            <a:fillRect/>
          </a:stretch>
        </p:blipFill>
        <p:spPr>
          <a:xfrm>
            <a:off x="1871133" y="2636912"/>
            <a:ext cx="6971316" cy="912250"/>
          </a:xfrm>
          <a:prstGeom prst="rect">
            <a:avLst/>
          </a:prstGeom>
        </p:spPr>
      </p:pic>
      <p:pic>
        <p:nvPicPr>
          <p:cNvPr id="10" name="Image 9">
            <a:extLst>
              <a:ext uri="{FF2B5EF4-FFF2-40B4-BE49-F238E27FC236}">
                <a16:creationId xmlns:a16="http://schemas.microsoft.com/office/drawing/2014/main" id="{A534FAFD-4A32-2EF6-6EE0-A25710056BCC}"/>
              </a:ext>
            </a:extLst>
          </p:cNvPr>
          <p:cNvPicPr>
            <a:picLocks noChangeAspect="1"/>
          </p:cNvPicPr>
          <p:nvPr/>
        </p:nvPicPr>
        <p:blipFill>
          <a:blip r:embed="rId3"/>
          <a:stretch>
            <a:fillRect/>
          </a:stretch>
        </p:blipFill>
        <p:spPr>
          <a:xfrm>
            <a:off x="2035240" y="4046584"/>
            <a:ext cx="1790950" cy="895475"/>
          </a:xfrm>
          <a:prstGeom prst="rect">
            <a:avLst/>
          </a:prstGeom>
        </p:spPr>
      </p:pic>
      <p:pic>
        <p:nvPicPr>
          <p:cNvPr id="14" name="Image 13">
            <a:extLst>
              <a:ext uri="{FF2B5EF4-FFF2-40B4-BE49-F238E27FC236}">
                <a16:creationId xmlns:a16="http://schemas.microsoft.com/office/drawing/2014/main" id="{09B2EE76-FAB5-3622-4E31-B6E890C87030}"/>
              </a:ext>
            </a:extLst>
          </p:cNvPr>
          <p:cNvPicPr>
            <a:picLocks noChangeAspect="1"/>
          </p:cNvPicPr>
          <p:nvPr/>
        </p:nvPicPr>
        <p:blipFill>
          <a:blip r:embed="rId4"/>
          <a:stretch>
            <a:fillRect/>
          </a:stretch>
        </p:blipFill>
        <p:spPr>
          <a:xfrm>
            <a:off x="6727544" y="3953099"/>
            <a:ext cx="2032752" cy="1194024"/>
          </a:xfrm>
          <a:prstGeom prst="rect">
            <a:avLst/>
          </a:prstGeom>
        </p:spPr>
      </p:pic>
      <p:pic>
        <p:nvPicPr>
          <p:cNvPr id="16" name="Image 15">
            <a:extLst>
              <a:ext uri="{FF2B5EF4-FFF2-40B4-BE49-F238E27FC236}">
                <a16:creationId xmlns:a16="http://schemas.microsoft.com/office/drawing/2014/main" id="{662324CD-6D28-5336-7411-73AE2B5A7031}"/>
              </a:ext>
            </a:extLst>
          </p:cNvPr>
          <p:cNvPicPr>
            <a:picLocks noChangeAspect="1"/>
          </p:cNvPicPr>
          <p:nvPr/>
        </p:nvPicPr>
        <p:blipFill>
          <a:blip r:embed="rId5"/>
          <a:stretch>
            <a:fillRect/>
          </a:stretch>
        </p:blipFill>
        <p:spPr>
          <a:xfrm>
            <a:off x="1857000" y="5515162"/>
            <a:ext cx="7325747" cy="771633"/>
          </a:xfrm>
          <a:prstGeom prst="rect">
            <a:avLst/>
          </a:prstGeom>
        </p:spPr>
      </p:pic>
      <p:sp>
        <p:nvSpPr>
          <p:cNvPr id="19" name="ZoneTexte 18">
            <a:extLst>
              <a:ext uri="{FF2B5EF4-FFF2-40B4-BE49-F238E27FC236}">
                <a16:creationId xmlns:a16="http://schemas.microsoft.com/office/drawing/2014/main" id="{C9D80412-D032-23EA-6219-223DB3C6DF09}"/>
              </a:ext>
            </a:extLst>
          </p:cNvPr>
          <p:cNvSpPr txBox="1"/>
          <p:nvPr/>
        </p:nvSpPr>
        <p:spPr>
          <a:xfrm>
            <a:off x="523072" y="2339588"/>
            <a:ext cx="3744416" cy="369332"/>
          </a:xfrm>
          <a:prstGeom prst="rect">
            <a:avLst/>
          </a:prstGeom>
          <a:noFill/>
        </p:spPr>
        <p:txBody>
          <a:bodyPr wrap="square" rtlCol="0">
            <a:spAutoFit/>
          </a:bodyPr>
          <a:lstStyle/>
          <a:p>
            <a:r>
              <a:rPr lang="en-GB" noProof="0" dirty="0"/>
              <a:t>Effective e-e interaction:</a:t>
            </a:r>
          </a:p>
        </p:txBody>
      </p:sp>
      <p:sp>
        <p:nvSpPr>
          <p:cNvPr id="20" name="ZoneTexte 19">
            <a:extLst>
              <a:ext uri="{FF2B5EF4-FFF2-40B4-BE49-F238E27FC236}">
                <a16:creationId xmlns:a16="http://schemas.microsoft.com/office/drawing/2014/main" id="{2AA38E47-63FD-4E75-9187-9995B24BE269}"/>
              </a:ext>
            </a:extLst>
          </p:cNvPr>
          <p:cNvSpPr txBox="1"/>
          <p:nvPr/>
        </p:nvSpPr>
        <p:spPr>
          <a:xfrm>
            <a:off x="523072" y="3613207"/>
            <a:ext cx="3744416" cy="369332"/>
          </a:xfrm>
          <a:prstGeom prst="rect">
            <a:avLst/>
          </a:prstGeom>
          <a:noFill/>
        </p:spPr>
        <p:txBody>
          <a:bodyPr wrap="square" rtlCol="0">
            <a:spAutoFit/>
          </a:bodyPr>
          <a:lstStyle/>
          <a:p>
            <a:r>
              <a:rPr lang="en-GB" noProof="0" dirty="0"/>
              <a:t>Mean-field approach:</a:t>
            </a:r>
          </a:p>
        </p:txBody>
      </p:sp>
      <p:sp>
        <p:nvSpPr>
          <p:cNvPr id="21" name="ZoneTexte 20">
            <a:extLst>
              <a:ext uri="{FF2B5EF4-FFF2-40B4-BE49-F238E27FC236}">
                <a16:creationId xmlns:a16="http://schemas.microsoft.com/office/drawing/2014/main" id="{C81F07D2-852F-FFF9-638B-B43E08A52776}"/>
              </a:ext>
            </a:extLst>
          </p:cNvPr>
          <p:cNvSpPr txBox="1"/>
          <p:nvPr/>
        </p:nvSpPr>
        <p:spPr>
          <a:xfrm>
            <a:off x="523072" y="5197383"/>
            <a:ext cx="3744416" cy="369332"/>
          </a:xfrm>
          <a:prstGeom prst="rect">
            <a:avLst/>
          </a:prstGeom>
          <a:noFill/>
        </p:spPr>
        <p:txBody>
          <a:bodyPr wrap="square" rtlCol="0">
            <a:spAutoFit/>
          </a:bodyPr>
          <a:lstStyle/>
          <a:p>
            <a:r>
              <a:rPr lang="en-GB" noProof="0" dirty="0"/>
              <a:t>Cumbersome result:</a:t>
            </a:r>
          </a:p>
        </p:txBody>
      </p:sp>
      <p:sp>
        <p:nvSpPr>
          <p:cNvPr id="22" name="ZoneTexte 21">
            <a:extLst>
              <a:ext uri="{FF2B5EF4-FFF2-40B4-BE49-F238E27FC236}">
                <a16:creationId xmlns:a16="http://schemas.microsoft.com/office/drawing/2014/main" id="{A0ED7E5F-1F66-D956-B786-8707EB192B86}"/>
              </a:ext>
            </a:extLst>
          </p:cNvPr>
          <p:cNvSpPr txBox="1"/>
          <p:nvPr/>
        </p:nvSpPr>
        <p:spPr>
          <a:xfrm>
            <a:off x="479376" y="1340768"/>
            <a:ext cx="8928992" cy="646331"/>
          </a:xfrm>
          <a:prstGeom prst="rect">
            <a:avLst/>
          </a:prstGeom>
          <a:noFill/>
        </p:spPr>
        <p:txBody>
          <a:bodyPr wrap="square" rtlCol="0">
            <a:spAutoFit/>
          </a:bodyPr>
          <a:lstStyle/>
          <a:p>
            <a:r>
              <a:rPr lang="en-GB" i="1" noProof="0" dirty="0"/>
              <a:t>Goal of the formulas: present </a:t>
            </a:r>
            <a:r>
              <a:rPr lang="en-GB" i="1" u="sng" noProof="0" dirty="0">
                <a:uFill>
                  <a:solidFill>
                    <a:schemeClr val="accent2"/>
                  </a:solidFill>
                </a:uFill>
              </a:rPr>
              <a:t>central concepts</a:t>
            </a:r>
            <a:r>
              <a:rPr lang="en-GB" i="1" noProof="0" dirty="0"/>
              <a:t> that follow from the mean field approach of the effective e-e interaction. </a:t>
            </a:r>
          </a:p>
        </p:txBody>
      </p:sp>
      <mc:AlternateContent xmlns:mc="http://schemas.openxmlformats.org/markup-compatibility/2006">
        <mc:Choice xmlns:a14="http://schemas.microsoft.com/office/drawing/2010/main" Requires="a14">
          <p:sp>
            <p:nvSpPr>
              <p:cNvPr id="23" name="ZoneTexte 22">
                <a:extLst>
                  <a:ext uri="{FF2B5EF4-FFF2-40B4-BE49-F238E27FC236}">
                    <a16:creationId xmlns:a16="http://schemas.microsoft.com/office/drawing/2014/main" id="{FBA4E6B5-1871-8721-F392-0BFB76A73CD5}"/>
                  </a:ext>
                </a:extLst>
              </p:cNvPr>
              <p:cNvSpPr txBox="1"/>
              <p:nvPr/>
            </p:nvSpPr>
            <p:spPr>
              <a:xfrm>
                <a:off x="4853909" y="4206883"/>
                <a:ext cx="2592288" cy="369332"/>
              </a:xfrm>
              <a:prstGeom prst="rect">
                <a:avLst/>
              </a:prstGeom>
              <a:noFill/>
            </p:spPr>
            <p:txBody>
              <a:bodyPr wrap="square" rtlCol="0">
                <a:spAutoFit/>
              </a:bodyPr>
              <a:lstStyle/>
              <a:p>
                <a14:m>
                  <m:oMath xmlns:m="http://schemas.openxmlformats.org/officeDocument/2006/math">
                    <m:r>
                      <a:rPr lang="en-GB" b="0" i="1" noProof="0" smtClean="0">
                        <a:latin typeface="Cambria Math" panose="02040503050406030204" pitchFamily="18" charset="0"/>
                      </a:rPr>
                      <m:t>→</m:t>
                    </m:r>
                  </m:oMath>
                </a14:m>
                <a:r>
                  <a:rPr lang="en-GB" noProof="0" dirty="0"/>
                  <a:t> </a:t>
                </a:r>
                <a:r>
                  <a:rPr lang="en-GB" u="sng" noProof="0" dirty="0">
                    <a:uFill>
                      <a:solidFill>
                        <a:schemeClr val="accent2"/>
                      </a:solidFill>
                    </a:uFill>
                  </a:rPr>
                  <a:t>Energy gap</a:t>
                </a:r>
                <a:r>
                  <a:rPr lang="en-GB" noProof="0" dirty="0"/>
                  <a:t>:</a:t>
                </a:r>
              </a:p>
            </p:txBody>
          </p:sp>
        </mc:Choice>
        <mc:Fallback>
          <p:sp>
            <p:nvSpPr>
              <p:cNvPr id="23" name="ZoneTexte 22">
                <a:extLst>
                  <a:ext uri="{FF2B5EF4-FFF2-40B4-BE49-F238E27FC236}">
                    <a16:creationId xmlns:a16="http://schemas.microsoft.com/office/drawing/2014/main" id="{FBA4E6B5-1871-8721-F392-0BFB76A73CD5}"/>
                  </a:ext>
                </a:extLst>
              </p:cNvPr>
              <p:cNvSpPr txBox="1">
                <a:spLocks noRot="1" noChangeAspect="1" noMove="1" noResize="1" noEditPoints="1" noAdjustHandles="1" noChangeArrowheads="1" noChangeShapeType="1" noTextEdit="1"/>
              </p:cNvSpPr>
              <p:nvPr/>
            </p:nvSpPr>
            <p:spPr>
              <a:xfrm>
                <a:off x="4853909" y="4206883"/>
                <a:ext cx="2592288" cy="369332"/>
              </a:xfrm>
              <a:prstGeom prst="rect">
                <a:avLst/>
              </a:prstGeom>
              <a:blipFill>
                <a:blip r:embed="rId6"/>
                <a:stretch>
                  <a:fillRect t="-8197" b="-24590"/>
                </a:stretch>
              </a:blipFill>
            </p:spPr>
            <p:txBody>
              <a:bodyPr/>
              <a:lstStyle/>
              <a:p>
                <a:r>
                  <a:rPr lang="en-GB">
                    <a:noFill/>
                  </a:rPr>
                  <a:t> </a:t>
                </a:r>
              </a:p>
            </p:txBody>
          </p:sp>
        </mc:Fallback>
      </mc:AlternateContent>
      <p:cxnSp>
        <p:nvCxnSpPr>
          <p:cNvPr id="25" name="Connecteur droit 24">
            <a:extLst>
              <a:ext uri="{FF2B5EF4-FFF2-40B4-BE49-F238E27FC236}">
                <a16:creationId xmlns:a16="http://schemas.microsoft.com/office/drawing/2014/main" id="{9B035AE7-D2C3-5379-A396-F98A20872EF8}"/>
              </a:ext>
            </a:extLst>
          </p:cNvPr>
          <p:cNvCxnSpPr/>
          <p:nvPr/>
        </p:nvCxnSpPr>
        <p:spPr>
          <a:xfrm>
            <a:off x="5663952" y="3284984"/>
            <a:ext cx="43204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42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B43A-8142-2D2C-2D2A-0A734F72CB8E}"/>
            </a:ext>
          </a:extLst>
        </p:cNvPr>
        <p:cNvGrpSpPr/>
        <p:nvPr/>
      </p:nvGrpSpPr>
      <p:grpSpPr>
        <a:xfrm>
          <a:off x="0" y="0"/>
          <a:ext cx="0" cy="0"/>
          <a:chOff x="0" y="0"/>
          <a:chExt cx="0" cy="0"/>
        </a:xfrm>
      </p:grpSpPr>
      <p:pic>
        <p:nvPicPr>
          <p:cNvPr id="11" name="Image 10">
            <a:extLst>
              <a:ext uri="{FF2B5EF4-FFF2-40B4-BE49-F238E27FC236}">
                <a16:creationId xmlns:a16="http://schemas.microsoft.com/office/drawing/2014/main" id="{F4AD06FC-569A-65DC-B97F-4B4319A0A7BA}"/>
              </a:ext>
            </a:extLst>
          </p:cNvPr>
          <p:cNvPicPr>
            <a:picLocks noChangeAspect="1"/>
          </p:cNvPicPr>
          <p:nvPr/>
        </p:nvPicPr>
        <p:blipFill>
          <a:blip r:embed="rId2"/>
          <a:stretch>
            <a:fillRect/>
          </a:stretch>
        </p:blipFill>
        <p:spPr>
          <a:xfrm>
            <a:off x="3647728" y="2634384"/>
            <a:ext cx="3422472" cy="1507697"/>
          </a:xfrm>
          <a:prstGeom prst="rect">
            <a:avLst/>
          </a:prstGeom>
        </p:spPr>
      </p:pic>
      <p:sp>
        <p:nvSpPr>
          <p:cNvPr id="2" name="Titre 1">
            <a:extLst>
              <a:ext uri="{FF2B5EF4-FFF2-40B4-BE49-F238E27FC236}">
                <a16:creationId xmlns:a16="http://schemas.microsoft.com/office/drawing/2014/main" id="{20D19712-B0A0-198F-DDCA-03C673754C59}"/>
              </a:ext>
            </a:extLst>
          </p:cNvPr>
          <p:cNvSpPr>
            <a:spLocks noGrp="1"/>
          </p:cNvSpPr>
          <p:nvPr>
            <p:ph type="title"/>
          </p:nvPr>
        </p:nvSpPr>
        <p:spPr/>
        <p:txBody>
          <a:bodyPr/>
          <a:lstStyle/>
          <a:p>
            <a:r>
              <a:rPr lang="en-GB" noProof="0" dirty="0"/>
              <a:t>BCS superconductivity</a:t>
            </a:r>
          </a:p>
        </p:txBody>
      </p:sp>
      <p:sp>
        <p:nvSpPr>
          <p:cNvPr id="4" name="Espace réservé du pied de page 3">
            <a:extLst>
              <a:ext uri="{FF2B5EF4-FFF2-40B4-BE49-F238E27FC236}">
                <a16:creationId xmlns:a16="http://schemas.microsoft.com/office/drawing/2014/main" id="{8CC2617E-E785-7E39-BCCA-9AF915A4C1B1}"/>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2C7C5109-BBC7-2EEF-03C6-44950134A712}"/>
              </a:ext>
            </a:extLst>
          </p:cNvPr>
          <p:cNvSpPr>
            <a:spLocks noGrp="1"/>
          </p:cNvSpPr>
          <p:nvPr>
            <p:ph type="sldNum" sz="quarter" idx="4"/>
          </p:nvPr>
        </p:nvSpPr>
        <p:spPr/>
        <p:txBody>
          <a:bodyPr/>
          <a:lstStyle/>
          <a:p>
            <a:fld id="{C05EE493-AD2E-4872-B2F6-8F12A747F0A5}" type="slidenum">
              <a:rPr lang="en-GB" noProof="0" smtClean="0"/>
              <a:pPr/>
              <a:t>17</a:t>
            </a:fld>
            <a:endParaRPr lang="en-GB" noProof="0" dirty="0"/>
          </a:p>
        </p:txBody>
      </p:sp>
      <p:sp>
        <p:nvSpPr>
          <p:cNvPr id="6" name="Espace réservé de la date 5">
            <a:extLst>
              <a:ext uri="{FF2B5EF4-FFF2-40B4-BE49-F238E27FC236}">
                <a16:creationId xmlns:a16="http://schemas.microsoft.com/office/drawing/2014/main" id="{BFD404A5-C236-EFAB-C291-467F411CB8EE}"/>
              </a:ext>
            </a:extLst>
          </p:cNvPr>
          <p:cNvSpPr>
            <a:spLocks noGrp="1"/>
          </p:cNvSpPr>
          <p:nvPr>
            <p:ph type="dt" sz="half" idx="2"/>
          </p:nvPr>
        </p:nvSpPr>
        <p:spPr/>
        <p:txBody>
          <a:bodyPr/>
          <a:lstStyle/>
          <a:p>
            <a:r>
              <a:rPr lang="en-GB" noProof="0" dirty="0"/>
              <a:t>24.02.2025</a:t>
            </a:r>
          </a:p>
        </p:txBody>
      </p:sp>
      <p:sp>
        <p:nvSpPr>
          <p:cNvPr id="19" name="ZoneTexte 18">
            <a:extLst>
              <a:ext uri="{FF2B5EF4-FFF2-40B4-BE49-F238E27FC236}">
                <a16:creationId xmlns:a16="http://schemas.microsoft.com/office/drawing/2014/main" id="{68EE5C36-892E-5963-90A4-88C557C87295}"/>
              </a:ext>
            </a:extLst>
          </p:cNvPr>
          <p:cNvSpPr txBox="1"/>
          <p:nvPr/>
        </p:nvSpPr>
        <p:spPr>
          <a:xfrm>
            <a:off x="551384" y="1052736"/>
            <a:ext cx="6264696" cy="369332"/>
          </a:xfrm>
          <a:prstGeom prst="rect">
            <a:avLst/>
          </a:prstGeom>
          <a:noFill/>
        </p:spPr>
        <p:txBody>
          <a:bodyPr wrap="square" rtlCol="0">
            <a:spAutoFit/>
          </a:bodyPr>
          <a:lstStyle/>
          <a:p>
            <a:r>
              <a:rPr lang="en-GB" noProof="0" dirty="0"/>
              <a:t>Idea: rotate the basis to eliminate terms</a:t>
            </a:r>
          </a:p>
        </p:txBody>
      </p:sp>
      <p:sp>
        <p:nvSpPr>
          <p:cNvPr id="20" name="ZoneTexte 19">
            <a:extLst>
              <a:ext uri="{FF2B5EF4-FFF2-40B4-BE49-F238E27FC236}">
                <a16:creationId xmlns:a16="http://schemas.microsoft.com/office/drawing/2014/main" id="{3CF42B42-B262-32C4-7C27-61C010C54250}"/>
              </a:ext>
            </a:extLst>
          </p:cNvPr>
          <p:cNvSpPr txBox="1"/>
          <p:nvPr/>
        </p:nvSpPr>
        <p:spPr>
          <a:xfrm>
            <a:off x="551384" y="2339588"/>
            <a:ext cx="3744416" cy="369332"/>
          </a:xfrm>
          <a:prstGeom prst="rect">
            <a:avLst/>
          </a:prstGeom>
          <a:noFill/>
        </p:spPr>
        <p:txBody>
          <a:bodyPr wrap="square" rtlCol="0">
            <a:spAutoFit/>
          </a:bodyPr>
          <a:lstStyle/>
          <a:p>
            <a:r>
              <a:rPr lang="en-GB" noProof="0" dirty="0"/>
              <a:t>The well-known </a:t>
            </a:r>
            <a:r>
              <a:rPr lang="en-GB" u="sng" noProof="0" dirty="0">
                <a:uFill>
                  <a:solidFill>
                    <a:schemeClr val="accent2"/>
                  </a:solidFill>
                </a:uFill>
              </a:rPr>
              <a:t>coherence factors</a:t>
            </a:r>
          </a:p>
        </p:txBody>
      </p:sp>
      <p:sp>
        <p:nvSpPr>
          <p:cNvPr id="21" name="ZoneTexte 20">
            <a:extLst>
              <a:ext uri="{FF2B5EF4-FFF2-40B4-BE49-F238E27FC236}">
                <a16:creationId xmlns:a16="http://schemas.microsoft.com/office/drawing/2014/main" id="{12BEF45E-AD37-3ACF-BBB3-E7D010CAC600}"/>
              </a:ext>
            </a:extLst>
          </p:cNvPr>
          <p:cNvSpPr txBox="1"/>
          <p:nvPr/>
        </p:nvSpPr>
        <p:spPr>
          <a:xfrm>
            <a:off x="551384" y="4139788"/>
            <a:ext cx="3744416" cy="369332"/>
          </a:xfrm>
          <a:prstGeom prst="rect">
            <a:avLst/>
          </a:prstGeom>
          <a:noFill/>
        </p:spPr>
        <p:txBody>
          <a:bodyPr wrap="square" rtlCol="0">
            <a:spAutoFit/>
          </a:bodyPr>
          <a:lstStyle/>
          <a:p>
            <a:r>
              <a:rPr lang="en-GB" noProof="0" dirty="0"/>
              <a:t>Superconductivity in mean field:</a:t>
            </a:r>
          </a:p>
        </p:txBody>
      </p:sp>
      <p:pic>
        <p:nvPicPr>
          <p:cNvPr id="7" name="Image 6">
            <a:extLst>
              <a:ext uri="{FF2B5EF4-FFF2-40B4-BE49-F238E27FC236}">
                <a16:creationId xmlns:a16="http://schemas.microsoft.com/office/drawing/2014/main" id="{3307C6CF-6970-5EFD-BD65-08E62509D787}"/>
              </a:ext>
            </a:extLst>
          </p:cNvPr>
          <p:cNvPicPr>
            <a:picLocks noChangeAspect="1"/>
          </p:cNvPicPr>
          <p:nvPr/>
        </p:nvPicPr>
        <p:blipFill>
          <a:blip r:embed="rId3"/>
          <a:stretch>
            <a:fillRect/>
          </a:stretch>
        </p:blipFill>
        <p:spPr>
          <a:xfrm>
            <a:off x="3359696" y="1477452"/>
            <a:ext cx="4135711" cy="770475"/>
          </a:xfrm>
          <a:prstGeom prst="rect">
            <a:avLst/>
          </a:prstGeom>
        </p:spPr>
      </p:pic>
      <p:pic>
        <p:nvPicPr>
          <p:cNvPr id="13" name="Image 12">
            <a:extLst>
              <a:ext uri="{FF2B5EF4-FFF2-40B4-BE49-F238E27FC236}">
                <a16:creationId xmlns:a16="http://schemas.microsoft.com/office/drawing/2014/main" id="{89ECBC6E-0F2C-E74F-361A-98F2A36DD4FF}"/>
              </a:ext>
            </a:extLst>
          </p:cNvPr>
          <p:cNvPicPr>
            <a:picLocks noChangeAspect="1"/>
          </p:cNvPicPr>
          <p:nvPr/>
        </p:nvPicPr>
        <p:blipFill>
          <a:blip r:embed="rId4"/>
          <a:stretch>
            <a:fillRect/>
          </a:stretch>
        </p:blipFill>
        <p:spPr>
          <a:xfrm>
            <a:off x="2927648" y="4485687"/>
            <a:ext cx="5184576" cy="1465082"/>
          </a:xfrm>
          <a:prstGeom prst="rect">
            <a:avLst/>
          </a:prstGeom>
        </p:spPr>
      </p:pic>
      <p:pic>
        <p:nvPicPr>
          <p:cNvPr id="17" name="Image 16">
            <a:extLst>
              <a:ext uri="{FF2B5EF4-FFF2-40B4-BE49-F238E27FC236}">
                <a16:creationId xmlns:a16="http://schemas.microsoft.com/office/drawing/2014/main" id="{DA69A9F5-DA10-528F-E8D1-7749D74754B8}"/>
              </a:ext>
            </a:extLst>
          </p:cNvPr>
          <p:cNvPicPr>
            <a:picLocks noChangeAspect="1"/>
          </p:cNvPicPr>
          <p:nvPr/>
        </p:nvPicPr>
        <p:blipFill>
          <a:blip r:embed="rId5"/>
          <a:stretch>
            <a:fillRect/>
          </a:stretch>
        </p:blipFill>
        <p:spPr>
          <a:xfrm>
            <a:off x="9048328" y="4725144"/>
            <a:ext cx="2254116" cy="383498"/>
          </a:xfrm>
          <a:prstGeom prst="rect">
            <a:avLst/>
          </a:prstGeom>
        </p:spPr>
      </p:pic>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4E406973-9871-B211-624C-E6C4D6B5F400}"/>
                  </a:ext>
                </a:extLst>
              </p:cNvPr>
              <p:cNvSpPr txBox="1"/>
              <p:nvPr/>
            </p:nvSpPr>
            <p:spPr>
              <a:xfrm>
                <a:off x="551384" y="5939988"/>
                <a:ext cx="6048672" cy="369332"/>
              </a:xfrm>
              <a:prstGeom prst="rect">
                <a:avLst/>
              </a:prstGeom>
              <a:noFill/>
            </p:spPr>
            <p:txBody>
              <a:bodyPr wrap="square" rtlCol="0">
                <a:spAutoFit/>
              </a:bodyPr>
              <a:lstStyle/>
              <a:p>
                <a:r>
                  <a:rPr lang="en-GB" noProof="0" dirty="0"/>
                  <a:t>And allows us to find a self consistent Eq. for the gap </a:t>
                </a:r>
                <a14:m>
                  <m:oMath xmlns:m="http://schemas.openxmlformats.org/officeDocument/2006/math">
                    <m:sSub>
                      <m:sSubPr>
                        <m:ctrlPr>
                          <a:rPr lang="en-GB" i="1" noProof="0" smtClean="0">
                            <a:latin typeface="Cambria Math" panose="02040503050406030204" pitchFamily="18" charset="0"/>
                            <a:ea typeface="Cambria Math" panose="02040503050406030204" pitchFamily="18" charset="0"/>
                          </a:rPr>
                        </m:ctrlPr>
                      </m:sSubPr>
                      <m:e>
                        <m:r>
                          <a:rPr lang="en-GB" i="1" noProof="0" smtClean="0">
                            <a:latin typeface="Cambria Math" panose="02040503050406030204" pitchFamily="18" charset="0"/>
                            <a:ea typeface="Cambria Math" panose="02040503050406030204" pitchFamily="18" charset="0"/>
                          </a:rPr>
                          <m:t>∆</m:t>
                        </m:r>
                      </m:e>
                      <m:sub>
                        <m:r>
                          <a:rPr lang="en-GB" b="1" i="1" noProof="0" smtClean="0">
                            <a:latin typeface="Cambria Math" panose="02040503050406030204" pitchFamily="18" charset="0"/>
                            <a:ea typeface="Cambria Math" panose="02040503050406030204" pitchFamily="18" charset="0"/>
                          </a:rPr>
                          <m:t>𝒌</m:t>
                        </m:r>
                      </m:sub>
                    </m:sSub>
                  </m:oMath>
                </a14:m>
                <a:r>
                  <a:rPr lang="en-GB" noProof="0" dirty="0"/>
                  <a:t>.</a:t>
                </a:r>
              </a:p>
            </p:txBody>
          </p:sp>
        </mc:Choice>
        <mc:Fallback>
          <p:sp>
            <p:nvSpPr>
              <p:cNvPr id="18" name="ZoneTexte 17">
                <a:extLst>
                  <a:ext uri="{FF2B5EF4-FFF2-40B4-BE49-F238E27FC236}">
                    <a16:creationId xmlns:a16="http://schemas.microsoft.com/office/drawing/2014/main" id="{4E406973-9871-B211-624C-E6C4D6B5F400}"/>
                  </a:ext>
                </a:extLst>
              </p:cNvPr>
              <p:cNvSpPr txBox="1">
                <a:spLocks noRot="1" noChangeAspect="1" noMove="1" noResize="1" noEditPoints="1" noAdjustHandles="1" noChangeArrowheads="1" noChangeShapeType="1" noTextEdit="1"/>
              </p:cNvSpPr>
              <p:nvPr/>
            </p:nvSpPr>
            <p:spPr>
              <a:xfrm>
                <a:off x="551384" y="5939988"/>
                <a:ext cx="6048672" cy="369332"/>
              </a:xfrm>
              <a:prstGeom prst="rect">
                <a:avLst/>
              </a:prstGeom>
              <a:blipFill>
                <a:blip r:embed="rId6"/>
                <a:stretch>
                  <a:fillRect l="-806" t="-8197" b="-24590"/>
                </a:stretch>
              </a:blipFill>
            </p:spPr>
            <p:txBody>
              <a:bodyPr/>
              <a:lstStyle/>
              <a:p>
                <a:r>
                  <a:rPr lang="en-GB">
                    <a:noFill/>
                  </a:rPr>
                  <a:t> </a:t>
                </a:r>
              </a:p>
            </p:txBody>
          </p:sp>
        </mc:Fallback>
      </mc:AlternateContent>
    </p:spTree>
    <p:extLst>
      <p:ext uri="{BB962C8B-B14F-4D97-AF65-F5344CB8AC3E}">
        <p14:creationId xmlns:p14="http://schemas.microsoft.com/office/powerpoint/2010/main" val="87736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re 1">
                <a:extLst>
                  <a:ext uri="{FF2B5EF4-FFF2-40B4-BE49-F238E27FC236}">
                    <a16:creationId xmlns:a16="http://schemas.microsoft.com/office/drawing/2014/main" id="{12221BBD-75B6-6789-E2A3-4C10E1C30AB4}"/>
                  </a:ext>
                </a:extLst>
              </p:cNvPr>
              <p:cNvSpPr>
                <a:spLocks noGrp="1"/>
              </p:cNvSpPr>
              <p:nvPr>
                <p:ph type="title"/>
              </p:nvPr>
            </p:nvSpPr>
            <p:spPr/>
            <p:txBody>
              <a:bodyPr/>
              <a:lstStyle/>
              <a:p>
                <a:r>
                  <a:rPr lang="en-GB" noProof="0" dirty="0"/>
                  <a:t>BCS </a:t>
                </a:r>
                <a14:m>
                  <m:oMath xmlns:m="http://schemas.openxmlformats.org/officeDocument/2006/math">
                    <m:r>
                      <a:rPr lang="en-GB" b="1" i="1" noProof="0" smtClean="0">
                        <a:latin typeface="Cambria Math" panose="02040503050406030204" pitchFamily="18" charset="0"/>
                      </a:rPr>
                      <m:t>→</m:t>
                    </m:r>
                  </m:oMath>
                </a14:m>
                <a:r>
                  <a:rPr lang="en-GB" noProof="0" dirty="0"/>
                  <a:t> Generalization: </a:t>
                </a:r>
                <a14:m>
                  <m:oMath xmlns:m="http://schemas.openxmlformats.org/officeDocument/2006/math">
                    <m:r>
                      <a:rPr lang="en-GB" i="1" noProof="0" smtClean="0">
                        <a:latin typeface="Cambria Math" panose="02040503050406030204" pitchFamily="18" charset="0"/>
                      </a:rPr>
                      <m:t>𝑠</m:t>
                    </m:r>
                  </m:oMath>
                </a14:m>
                <a:r>
                  <a:rPr lang="en-GB" noProof="0" dirty="0"/>
                  <a:t>-wave, </a:t>
                </a:r>
                <a14:m>
                  <m:oMath xmlns:m="http://schemas.openxmlformats.org/officeDocument/2006/math">
                    <m:r>
                      <a:rPr lang="en-GB" i="1" noProof="0" smtClean="0">
                        <a:latin typeface="Cambria Math" panose="02040503050406030204" pitchFamily="18" charset="0"/>
                      </a:rPr>
                      <m:t>𝑑</m:t>
                    </m:r>
                  </m:oMath>
                </a14:m>
                <a:r>
                  <a:rPr lang="en-GB" noProof="0" dirty="0"/>
                  <a:t>-wave</a:t>
                </a:r>
              </a:p>
            </p:txBody>
          </p:sp>
        </mc:Choice>
        <mc:Fallback>
          <p:sp>
            <p:nvSpPr>
              <p:cNvPr id="2" name="Titre 1">
                <a:extLst>
                  <a:ext uri="{FF2B5EF4-FFF2-40B4-BE49-F238E27FC236}">
                    <a16:creationId xmlns:a16="http://schemas.microsoft.com/office/drawing/2014/main" id="{12221BBD-75B6-6789-E2A3-4C10E1C30AB4}"/>
                  </a:ext>
                </a:extLst>
              </p:cNvPr>
              <p:cNvSpPr>
                <a:spLocks noGrp="1" noRot="1" noChangeAspect="1" noMove="1" noResize="1" noEditPoints="1" noAdjustHandles="1" noChangeArrowheads="1" noChangeShapeType="1" noTextEdit="1"/>
              </p:cNvSpPr>
              <p:nvPr>
                <p:ph type="title"/>
              </p:nvPr>
            </p:nvSpPr>
            <p:spPr>
              <a:blipFill>
                <a:blip r:embed="rId2"/>
                <a:stretch>
                  <a:fillRect l="-1876" t="-11538"/>
                </a:stretch>
              </a:blipFill>
            </p:spPr>
            <p:txBody>
              <a:bodyPr/>
              <a:lstStyle/>
              <a:p>
                <a:r>
                  <a:rPr lang="en-GB">
                    <a:noFill/>
                  </a:rPr>
                  <a:t> </a:t>
                </a:r>
              </a:p>
            </p:txBody>
          </p:sp>
        </mc:Fallback>
      </mc:AlternateContent>
      <p:pic>
        <p:nvPicPr>
          <p:cNvPr id="8" name="Espace réservé du contenu 7">
            <a:extLst>
              <a:ext uri="{FF2B5EF4-FFF2-40B4-BE49-F238E27FC236}">
                <a16:creationId xmlns:a16="http://schemas.microsoft.com/office/drawing/2014/main" id="{4F6CE171-0D15-FCCE-0D3D-95184F869518}"/>
              </a:ext>
            </a:extLst>
          </p:cNvPr>
          <p:cNvPicPr>
            <a:picLocks noGrp="1" noChangeAspect="1"/>
          </p:cNvPicPr>
          <p:nvPr>
            <p:ph idx="1"/>
          </p:nvPr>
        </p:nvPicPr>
        <p:blipFill>
          <a:blip r:embed="rId3"/>
          <a:stretch>
            <a:fillRect/>
          </a:stretch>
        </p:blipFill>
        <p:spPr>
          <a:xfrm>
            <a:off x="4807944" y="1499746"/>
            <a:ext cx="6494783" cy="2448272"/>
          </a:xfrm>
        </p:spPr>
      </p:pic>
      <p:sp>
        <p:nvSpPr>
          <p:cNvPr id="4" name="Espace réservé du pied de page 3">
            <a:extLst>
              <a:ext uri="{FF2B5EF4-FFF2-40B4-BE49-F238E27FC236}">
                <a16:creationId xmlns:a16="http://schemas.microsoft.com/office/drawing/2014/main" id="{54D3CCF4-C3AB-EE2C-1635-BE36A36730DF}"/>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BD085370-2BBC-AE0B-68C2-62B945F1629D}"/>
              </a:ext>
            </a:extLst>
          </p:cNvPr>
          <p:cNvSpPr>
            <a:spLocks noGrp="1"/>
          </p:cNvSpPr>
          <p:nvPr>
            <p:ph type="sldNum" sz="quarter" idx="4"/>
          </p:nvPr>
        </p:nvSpPr>
        <p:spPr/>
        <p:txBody>
          <a:bodyPr/>
          <a:lstStyle/>
          <a:p>
            <a:fld id="{C05EE493-AD2E-4872-B2F6-8F12A747F0A5}" type="slidenum">
              <a:rPr lang="en-GB" noProof="0" smtClean="0"/>
              <a:pPr/>
              <a:t>18</a:t>
            </a:fld>
            <a:endParaRPr lang="en-GB" noProof="0" dirty="0"/>
          </a:p>
        </p:txBody>
      </p:sp>
      <p:sp>
        <p:nvSpPr>
          <p:cNvPr id="6" name="Espace réservé de la date 5">
            <a:extLst>
              <a:ext uri="{FF2B5EF4-FFF2-40B4-BE49-F238E27FC236}">
                <a16:creationId xmlns:a16="http://schemas.microsoft.com/office/drawing/2014/main" id="{74C68D7D-9BD5-2613-57B4-545444BB7B8D}"/>
              </a:ext>
            </a:extLst>
          </p:cNvPr>
          <p:cNvSpPr>
            <a:spLocks noGrp="1"/>
          </p:cNvSpPr>
          <p:nvPr>
            <p:ph type="dt" sz="half" idx="2"/>
          </p:nvPr>
        </p:nvSpPr>
        <p:spPr/>
        <p:txBody>
          <a:bodyPr/>
          <a:lstStyle/>
          <a:p>
            <a:r>
              <a:rPr lang="en-GB" noProof="0" dirty="0"/>
              <a:t>24.02.2025</a:t>
            </a:r>
          </a:p>
        </p:txBody>
      </p:sp>
      <p:pic>
        <p:nvPicPr>
          <p:cNvPr id="10" name="Image 9">
            <a:extLst>
              <a:ext uri="{FF2B5EF4-FFF2-40B4-BE49-F238E27FC236}">
                <a16:creationId xmlns:a16="http://schemas.microsoft.com/office/drawing/2014/main" id="{4EBBE40C-369D-28E0-FAF6-B10310D6A08C}"/>
              </a:ext>
            </a:extLst>
          </p:cNvPr>
          <p:cNvPicPr>
            <a:picLocks noChangeAspect="1"/>
          </p:cNvPicPr>
          <p:nvPr/>
        </p:nvPicPr>
        <p:blipFill>
          <a:blip r:embed="rId4"/>
          <a:stretch>
            <a:fillRect/>
          </a:stretch>
        </p:blipFill>
        <p:spPr>
          <a:xfrm>
            <a:off x="858418" y="1384068"/>
            <a:ext cx="2797303" cy="605833"/>
          </a:xfrm>
          <a:prstGeom prst="rect">
            <a:avLst/>
          </a:prstGeom>
        </p:spPr>
      </p:pic>
      <p:pic>
        <p:nvPicPr>
          <p:cNvPr id="14" name="Image 13">
            <a:extLst>
              <a:ext uri="{FF2B5EF4-FFF2-40B4-BE49-F238E27FC236}">
                <a16:creationId xmlns:a16="http://schemas.microsoft.com/office/drawing/2014/main" id="{7EEADFE1-ED5E-92DB-AB12-625124EBE02F}"/>
              </a:ext>
            </a:extLst>
          </p:cNvPr>
          <p:cNvPicPr>
            <a:picLocks noChangeAspect="1"/>
          </p:cNvPicPr>
          <p:nvPr/>
        </p:nvPicPr>
        <p:blipFill>
          <a:blip r:embed="rId5"/>
          <a:stretch>
            <a:fillRect/>
          </a:stretch>
        </p:blipFill>
        <p:spPr>
          <a:xfrm>
            <a:off x="293727" y="3356992"/>
            <a:ext cx="3465761" cy="2972637"/>
          </a:xfrm>
          <a:prstGeom prst="rect">
            <a:avLst/>
          </a:prstGeom>
        </p:spPr>
      </p:pic>
      <p:pic>
        <p:nvPicPr>
          <p:cNvPr id="16" name="Image 15">
            <a:extLst>
              <a:ext uri="{FF2B5EF4-FFF2-40B4-BE49-F238E27FC236}">
                <a16:creationId xmlns:a16="http://schemas.microsoft.com/office/drawing/2014/main" id="{54AEE6A7-5150-9F2B-C02E-178EB8068779}"/>
              </a:ext>
            </a:extLst>
          </p:cNvPr>
          <p:cNvPicPr>
            <a:picLocks noChangeAspect="1"/>
          </p:cNvPicPr>
          <p:nvPr/>
        </p:nvPicPr>
        <p:blipFill>
          <a:blip r:embed="rId6"/>
          <a:stretch>
            <a:fillRect/>
          </a:stretch>
        </p:blipFill>
        <p:spPr>
          <a:xfrm>
            <a:off x="4182159" y="4010411"/>
            <a:ext cx="957596" cy="1563135"/>
          </a:xfrm>
          <a:prstGeom prst="rect">
            <a:avLst/>
          </a:prstGeom>
        </p:spPr>
      </p:pic>
      <p:sp>
        <p:nvSpPr>
          <p:cNvPr id="17" name="ZoneTexte 16">
            <a:extLst>
              <a:ext uri="{FF2B5EF4-FFF2-40B4-BE49-F238E27FC236}">
                <a16:creationId xmlns:a16="http://schemas.microsoft.com/office/drawing/2014/main" id="{2B91C86A-E1F1-C7D2-7C28-1EF555F73E5C}"/>
              </a:ext>
            </a:extLst>
          </p:cNvPr>
          <p:cNvSpPr txBox="1"/>
          <p:nvPr/>
        </p:nvSpPr>
        <p:spPr>
          <a:xfrm>
            <a:off x="412764" y="2093054"/>
            <a:ext cx="3744416" cy="1200329"/>
          </a:xfrm>
          <a:prstGeom prst="rect">
            <a:avLst/>
          </a:prstGeom>
          <a:noFill/>
        </p:spPr>
        <p:txBody>
          <a:bodyPr wrap="square" rtlCol="0">
            <a:spAutoFit/>
          </a:bodyPr>
          <a:lstStyle/>
          <a:p>
            <a:r>
              <a:rPr lang="en-GB" noProof="0" dirty="0"/>
              <a:t>Because the states follow from the </a:t>
            </a:r>
            <a:br>
              <a:rPr lang="en-GB" noProof="0" dirty="0"/>
            </a:br>
            <a:r>
              <a:rPr lang="en-GB" noProof="0" dirty="0"/>
              <a:t>crystal periodicity, we can express the potential from the crystallographic basis.</a:t>
            </a:r>
          </a:p>
        </p:txBody>
      </p:sp>
      <p:sp>
        <p:nvSpPr>
          <p:cNvPr id="3" name="ZoneTexte 2">
            <a:extLst>
              <a:ext uri="{FF2B5EF4-FFF2-40B4-BE49-F238E27FC236}">
                <a16:creationId xmlns:a16="http://schemas.microsoft.com/office/drawing/2014/main" id="{2D280D33-8E11-C426-82ED-16A1384F43DE}"/>
              </a:ext>
            </a:extLst>
          </p:cNvPr>
          <p:cNvSpPr txBox="1"/>
          <p:nvPr/>
        </p:nvSpPr>
        <p:spPr>
          <a:xfrm>
            <a:off x="7608168" y="4097123"/>
            <a:ext cx="3528392" cy="523220"/>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a:t>Shape of the gap in the 1-st Brillouin zone.</a:t>
            </a:r>
          </a:p>
        </p:txBody>
      </p:sp>
    </p:spTree>
    <p:extLst>
      <p:ext uri="{BB962C8B-B14F-4D97-AF65-F5344CB8AC3E}">
        <p14:creationId xmlns:p14="http://schemas.microsoft.com/office/powerpoint/2010/main" val="63925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B1297-1763-DA2B-3443-EBB05D9B60F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ED89452-6ADC-DC61-A610-314C282313D8}"/>
              </a:ext>
            </a:extLst>
          </p:cNvPr>
          <p:cNvSpPr>
            <a:spLocks noGrp="1"/>
          </p:cNvSpPr>
          <p:nvPr>
            <p:ph type="title"/>
          </p:nvPr>
        </p:nvSpPr>
        <p:spPr/>
        <p:txBody>
          <a:bodyPr/>
          <a:lstStyle/>
          <a:p>
            <a:r>
              <a:rPr lang="en-GB" noProof="0" dirty="0"/>
              <a:t>Proximity effects</a:t>
            </a:r>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26FB393F-5653-30ED-2480-69902B687E01}"/>
                  </a:ext>
                </a:extLst>
              </p:cNvPr>
              <p:cNvSpPr>
                <a:spLocks noGrp="1"/>
              </p:cNvSpPr>
              <p:nvPr>
                <p:ph idx="1"/>
              </p:nvPr>
            </p:nvSpPr>
            <p:spPr>
              <a:xfrm>
                <a:off x="431800" y="1412776"/>
                <a:ext cx="3431952" cy="4766062"/>
              </a:xfrm>
            </p:spPr>
            <p:txBody>
              <a:bodyPr/>
              <a:lstStyle/>
              <a:p>
                <a:r>
                  <a:rPr lang="en-GB" b="0" noProof="0" dirty="0">
                    <a:solidFill>
                      <a:schemeClr val="tx1"/>
                    </a:solidFill>
                  </a:rPr>
                  <a:t>If the energy of a conduction electron (1) is lower than the gap </a:t>
                </a:r>
                <a14:m>
                  <m:oMath xmlns:m="http://schemas.openxmlformats.org/officeDocument/2006/math">
                    <m:r>
                      <a:rPr lang="en-GB" sz="1800" b="0" i="1" noProof="0" smtClean="0">
                        <a:solidFill>
                          <a:schemeClr val="tx1"/>
                        </a:solidFill>
                        <a:latin typeface="Cambria Math" panose="02040503050406030204" pitchFamily="18" charset="0"/>
                        <a:ea typeface="Cambria Math" panose="02040503050406030204" pitchFamily="18" charset="0"/>
                      </a:rPr>
                      <m:t>∆</m:t>
                    </m:r>
                  </m:oMath>
                </a14:m>
                <a:r>
                  <a:rPr lang="en-GB" b="0" noProof="0" dirty="0">
                    <a:solidFill>
                      <a:schemeClr val="tx1"/>
                    </a:solidFill>
                  </a:rPr>
                  <a:t> (2) relative to </a:t>
                </a:r>
                <a14:m>
                  <m:oMath xmlns:m="http://schemas.openxmlformats.org/officeDocument/2006/math">
                    <m:sSub>
                      <m:sSubPr>
                        <m:ctrlPr>
                          <a:rPr lang="en-GB" b="0" i="1" noProof="0" smtClean="0">
                            <a:solidFill>
                              <a:schemeClr val="tx1"/>
                            </a:solidFill>
                            <a:latin typeface="Cambria Math" panose="02040503050406030204" pitchFamily="18" charset="0"/>
                          </a:rPr>
                        </m:ctrlPr>
                      </m:sSubPr>
                      <m:e>
                        <m:r>
                          <a:rPr lang="en-GB" b="0" i="1" noProof="0" smtClean="0">
                            <a:solidFill>
                              <a:schemeClr val="tx1"/>
                            </a:solidFill>
                            <a:latin typeface="Cambria Math" panose="02040503050406030204" pitchFamily="18" charset="0"/>
                            <a:ea typeface="Cambria Math" panose="02040503050406030204" pitchFamily="18" charset="0"/>
                          </a:rPr>
                          <m:t>𝜀</m:t>
                        </m:r>
                      </m:e>
                      <m:sub>
                        <m:r>
                          <a:rPr lang="en-GB" b="0" i="1" noProof="0" smtClean="0">
                            <a:solidFill>
                              <a:schemeClr val="tx1"/>
                            </a:solidFill>
                            <a:latin typeface="Cambria Math" panose="02040503050406030204" pitchFamily="18" charset="0"/>
                          </a:rPr>
                          <m:t>𝐹</m:t>
                        </m:r>
                      </m:sub>
                    </m:sSub>
                  </m:oMath>
                </a14:m>
                <a:r>
                  <a:rPr lang="en-GB" b="0" noProof="0" dirty="0">
                    <a:solidFill>
                      <a:schemeClr val="tx1"/>
                    </a:solidFill>
                  </a:rPr>
                  <a:t> is incident on the SC, it enters the SC. It binds with another electron from the N (3) of opposite spin into a Cooper-pair (4). This leads to the reflection of a hole (5) of opposite velocity and opposite spin relative to (1).</a:t>
                </a:r>
              </a:p>
              <a:p>
                <a:endParaRPr lang="en-GB" b="0" noProof="0" dirty="0">
                  <a:solidFill>
                    <a:schemeClr val="tx1"/>
                  </a:solidFill>
                </a:endParaRPr>
              </a:p>
              <a:p>
                <a:r>
                  <a:rPr lang="en-GB" sz="1600" b="0" noProof="0" dirty="0">
                    <a:solidFill>
                      <a:schemeClr val="tx1"/>
                    </a:solidFill>
                  </a:rPr>
                  <a:t>Due to time-reversal symmetry, the opposite process is possible. It also works with an incident hole and reflected electron.</a:t>
                </a:r>
              </a:p>
              <a:p>
                <a:endParaRPr lang="en-GB" b="0" noProof="0" dirty="0">
                  <a:solidFill>
                    <a:schemeClr val="tx1"/>
                  </a:solidFill>
                </a:endParaRPr>
              </a:p>
              <a:p>
                <a:r>
                  <a:rPr lang="en-GB" b="0" noProof="0" dirty="0">
                    <a:solidFill>
                      <a:schemeClr val="tx1"/>
                    </a:solidFill>
                  </a:rPr>
                  <a:t>These effects are highly dependent on the spin.</a:t>
                </a:r>
              </a:p>
              <a:p>
                <a:endParaRPr lang="en-GB" b="0" noProof="0" dirty="0">
                  <a:solidFill>
                    <a:schemeClr val="tx1"/>
                  </a:solidFill>
                </a:endParaRPr>
              </a:p>
            </p:txBody>
          </p:sp>
        </mc:Choice>
        <mc:Fallback>
          <p:sp>
            <p:nvSpPr>
              <p:cNvPr id="3" name="Espace réservé du contenu 2">
                <a:extLst>
                  <a:ext uri="{FF2B5EF4-FFF2-40B4-BE49-F238E27FC236}">
                    <a16:creationId xmlns:a16="http://schemas.microsoft.com/office/drawing/2014/main" id="{26FB393F-5653-30ED-2480-69902B687E01}"/>
                  </a:ext>
                </a:extLst>
              </p:cNvPr>
              <p:cNvSpPr>
                <a:spLocks noGrp="1" noRot="1" noChangeAspect="1" noMove="1" noResize="1" noEditPoints="1" noAdjustHandles="1" noChangeArrowheads="1" noChangeShapeType="1" noTextEdit="1"/>
              </p:cNvSpPr>
              <p:nvPr>
                <p:ph idx="1"/>
              </p:nvPr>
            </p:nvSpPr>
            <p:spPr>
              <a:xfrm>
                <a:off x="431800" y="1412776"/>
                <a:ext cx="3431952" cy="4766062"/>
              </a:xfrm>
              <a:blipFill>
                <a:blip r:embed="rId2"/>
                <a:stretch>
                  <a:fillRect l="-3730" t="-1279" r="-3908"/>
                </a:stretch>
              </a:blipFill>
            </p:spPr>
            <p:txBody>
              <a:bodyPr/>
              <a:lstStyle/>
              <a:p>
                <a:r>
                  <a:rPr lang="en-GB">
                    <a:noFill/>
                  </a:rPr>
                  <a:t> </a:t>
                </a:r>
              </a:p>
            </p:txBody>
          </p:sp>
        </mc:Fallback>
      </mc:AlternateContent>
      <p:sp>
        <p:nvSpPr>
          <p:cNvPr id="4" name="Espace réservé du pied de page 3">
            <a:extLst>
              <a:ext uri="{FF2B5EF4-FFF2-40B4-BE49-F238E27FC236}">
                <a16:creationId xmlns:a16="http://schemas.microsoft.com/office/drawing/2014/main" id="{6C95B39F-603F-3D28-A2BA-36AFD90ECB93}"/>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32112248-74DE-94CA-D65B-1B82EDEA7E90}"/>
              </a:ext>
            </a:extLst>
          </p:cNvPr>
          <p:cNvSpPr>
            <a:spLocks noGrp="1"/>
          </p:cNvSpPr>
          <p:nvPr>
            <p:ph type="sldNum" sz="quarter" idx="4"/>
          </p:nvPr>
        </p:nvSpPr>
        <p:spPr/>
        <p:txBody>
          <a:bodyPr/>
          <a:lstStyle/>
          <a:p>
            <a:fld id="{C05EE493-AD2E-4872-B2F6-8F12A747F0A5}" type="slidenum">
              <a:rPr lang="en-GB" noProof="0" smtClean="0"/>
              <a:pPr/>
              <a:t>19</a:t>
            </a:fld>
            <a:endParaRPr lang="en-GB" noProof="0" dirty="0"/>
          </a:p>
        </p:txBody>
      </p:sp>
      <p:sp>
        <p:nvSpPr>
          <p:cNvPr id="6" name="Espace réservé de la date 5">
            <a:extLst>
              <a:ext uri="{FF2B5EF4-FFF2-40B4-BE49-F238E27FC236}">
                <a16:creationId xmlns:a16="http://schemas.microsoft.com/office/drawing/2014/main" id="{40EA8866-7BA0-2084-7B27-D1349AE02413}"/>
              </a:ext>
            </a:extLst>
          </p:cNvPr>
          <p:cNvSpPr>
            <a:spLocks noGrp="1"/>
          </p:cNvSpPr>
          <p:nvPr>
            <p:ph type="dt" sz="half" idx="2"/>
          </p:nvPr>
        </p:nvSpPr>
        <p:spPr/>
        <p:txBody>
          <a:bodyPr/>
          <a:lstStyle/>
          <a:p>
            <a:r>
              <a:rPr lang="en-GB" noProof="0" dirty="0"/>
              <a:t>24.02.2025</a:t>
            </a:r>
          </a:p>
        </p:txBody>
      </p:sp>
      <p:sp>
        <p:nvSpPr>
          <p:cNvPr id="8" name="Espace réservé du contenu 8">
            <a:extLst>
              <a:ext uri="{FF2B5EF4-FFF2-40B4-BE49-F238E27FC236}">
                <a16:creationId xmlns:a16="http://schemas.microsoft.com/office/drawing/2014/main" id="{46264B0D-10DA-8AB5-0A7B-4D7B53198A61}"/>
              </a:ext>
            </a:extLst>
          </p:cNvPr>
          <p:cNvSpPr txBox="1">
            <a:spLocks/>
          </p:cNvSpPr>
          <p:nvPr/>
        </p:nvSpPr>
        <p:spPr>
          <a:xfrm>
            <a:off x="447008" y="1124744"/>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Andreev reflection</a:t>
            </a:r>
          </a:p>
        </p:txBody>
      </p:sp>
      <p:sp>
        <p:nvSpPr>
          <p:cNvPr id="9" name="Espace réservé du contenu 8">
            <a:extLst>
              <a:ext uri="{FF2B5EF4-FFF2-40B4-BE49-F238E27FC236}">
                <a16:creationId xmlns:a16="http://schemas.microsoft.com/office/drawing/2014/main" id="{65DD6A61-E695-4D1A-E4EF-AAF6228CF997}"/>
              </a:ext>
            </a:extLst>
          </p:cNvPr>
          <p:cNvSpPr txBox="1">
            <a:spLocks/>
          </p:cNvSpPr>
          <p:nvPr/>
        </p:nvSpPr>
        <p:spPr>
          <a:xfrm>
            <a:off x="5568800" y="4616148"/>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Leakage of Cooper pairs</a:t>
            </a:r>
          </a:p>
        </p:txBody>
      </p:sp>
      <p:sp>
        <p:nvSpPr>
          <p:cNvPr id="10" name="ZoneTexte 9">
            <a:extLst>
              <a:ext uri="{FF2B5EF4-FFF2-40B4-BE49-F238E27FC236}">
                <a16:creationId xmlns:a16="http://schemas.microsoft.com/office/drawing/2014/main" id="{31FD0DE8-5675-FB78-6BE0-F9A02632B4C4}"/>
              </a:ext>
            </a:extLst>
          </p:cNvPr>
          <p:cNvSpPr txBox="1"/>
          <p:nvPr/>
        </p:nvSpPr>
        <p:spPr>
          <a:xfrm>
            <a:off x="5447928" y="4855399"/>
            <a:ext cx="5817440" cy="1323439"/>
          </a:xfrm>
          <a:prstGeom prst="rect">
            <a:avLst/>
          </a:prstGeom>
          <a:noFill/>
        </p:spPr>
        <p:txBody>
          <a:bodyPr wrap="square" rtlCol="0">
            <a:spAutoFit/>
          </a:bodyPr>
          <a:lstStyle/>
          <a:p>
            <a:r>
              <a:rPr lang="en-GB" sz="1600" b="0" noProof="0" dirty="0">
                <a:solidFill>
                  <a:schemeClr val="tx1"/>
                </a:solidFill>
              </a:rPr>
              <a:t>Due to time-reversal symmetry, the opposite process is possible. It describes the leakage of Cooper pairs from the SC to the N. The pair breaks after a certain penetration depth. This is our focus.</a:t>
            </a:r>
          </a:p>
          <a:p>
            <a:endParaRPr lang="en-GB" sz="1600" noProof="0" dirty="0"/>
          </a:p>
        </p:txBody>
      </p:sp>
      <p:sp>
        <p:nvSpPr>
          <p:cNvPr id="11" name="ZoneTexte 10">
            <a:extLst>
              <a:ext uri="{FF2B5EF4-FFF2-40B4-BE49-F238E27FC236}">
                <a16:creationId xmlns:a16="http://schemas.microsoft.com/office/drawing/2014/main" id="{285543D6-42F2-67E8-07FD-85954D24DFA8}"/>
              </a:ext>
            </a:extLst>
          </p:cNvPr>
          <p:cNvSpPr txBox="1"/>
          <p:nvPr/>
        </p:nvSpPr>
        <p:spPr>
          <a:xfrm>
            <a:off x="8040216" y="3913892"/>
            <a:ext cx="3528392" cy="523220"/>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a:t>Andreev reflection and their inverse process: the Cooper pair leakage.</a:t>
            </a:r>
          </a:p>
        </p:txBody>
      </p:sp>
      <p:sp>
        <p:nvSpPr>
          <p:cNvPr id="12" name="ZoneTexte 11">
            <a:extLst>
              <a:ext uri="{FF2B5EF4-FFF2-40B4-BE49-F238E27FC236}">
                <a16:creationId xmlns:a16="http://schemas.microsoft.com/office/drawing/2014/main" id="{322B480F-7AB3-E516-C135-2FA1B1906F16}"/>
              </a:ext>
            </a:extLst>
          </p:cNvPr>
          <p:cNvSpPr txBox="1"/>
          <p:nvPr/>
        </p:nvSpPr>
        <p:spPr>
          <a:xfrm>
            <a:off x="359796" y="758445"/>
            <a:ext cx="6024236" cy="338554"/>
          </a:xfrm>
          <a:prstGeom prst="rect">
            <a:avLst/>
          </a:prstGeom>
          <a:noFill/>
        </p:spPr>
        <p:txBody>
          <a:bodyPr wrap="square" rtlCol="0">
            <a:spAutoFit/>
          </a:bodyPr>
          <a:lstStyle/>
          <a:p>
            <a:r>
              <a:rPr lang="en-GB" sz="1600" b="1" noProof="0" dirty="0">
                <a:latin typeface="+mj-lt"/>
              </a:rPr>
              <a:t>In essence</a:t>
            </a:r>
          </a:p>
        </p:txBody>
      </p:sp>
      <p:grpSp>
        <p:nvGrpSpPr>
          <p:cNvPr id="18" name="Groupe 17">
            <a:extLst>
              <a:ext uri="{FF2B5EF4-FFF2-40B4-BE49-F238E27FC236}">
                <a16:creationId xmlns:a16="http://schemas.microsoft.com/office/drawing/2014/main" id="{5C88B4DA-6C1B-BCE0-9935-31D37E410DAE}"/>
              </a:ext>
            </a:extLst>
          </p:cNvPr>
          <p:cNvGrpSpPr/>
          <p:nvPr/>
        </p:nvGrpSpPr>
        <p:grpSpPr>
          <a:xfrm>
            <a:off x="3848544" y="941967"/>
            <a:ext cx="7896448" cy="3005134"/>
            <a:chOff x="3863752" y="1916832"/>
            <a:chExt cx="7896448" cy="3005134"/>
          </a:xfrm>
        </p:grpSpPr>
        <p:pic>
          <p:nvPicPr>
            <p:cNvPr id="7" name="Image 6">
              <a:extLst>
                <a:ext uri="{FF2B5EF4-FFF2-40B4-BE49-F238E27FC236}">
                  <a16:creationId xmlns:a16="http://schemas.microsoft.com/office/drawing/2014/main" id="{9741B03C-685B-844A-BD49-EC66F5C2E1D7}"/>
                </a:ext>
              </a:extLst>
            </p:cNvPr>
            <p:cNvPicPr>
              <a:picLocks noChangeAspect="1"/>
            </p:cNvPicPr>
            <p:nvPr/>
          </p:nvPicPr>
          <p:blipFill>
            <a:blip r:embed="rId3"/>
            <a:stretch>
              <a:fillRect/>
            </a:stretch>
          </p:blipFill>
          <p:spPr>
            <a:xfrm>
              <a:off x="3863752" y="1916832"/>
              <a:ext cx="7416824" cy="3005134"/>
            </a:xfrm>
            <a:prstGeom prst="rect">
              <a:avLst/>
            </a:prstGeom>
          </p:spPr>
        </p:pic>
        <p:sp>
          <p:nvSpPr>
            <p:cNvPr id="13" name="ZoneTexte 12">
              <a:extLst>
                <a:ext uri="{FF2B5EF4-FFF2-40B4-BE49-F238E27FC236}">
                  <a16:creationId xmlns:a16="http://schemas.microsoft.com/office/drawing/2014/main" id="{65AF4601-E430-0919-9C2E-762C0273CC62}"/>
                </a:ext>
              </a:extLst>
            </p:cNvPr>
            <p:cNvSpPr txBox="1"/>
            <p:nvPr/>
          </p:nvSpPr>
          <p:spPr>
            <a:xfrm>
              <a:off x="8371856" y="2981415"/>
              <a:ext cx="648072" cy="276999"/>
            </a:xfrm>
            <a:prstGeom prst="rect">
              <a:avLst/>
            </a:prstGeom>
            <a:noFill/>
          </p:spPr>
          <p:txBody>
            <a:bodyPr wrap="square" rtlCol="0">
              <a:spAutoFit/>
            </a:bodyPr>
            <a:lstStyle/>
            <a:p>
              <a:r>
                <a:rPr lang="en-GB" sz="1200" noProof="0" dirty="0"/>
                <a:t>(1)</a:t>
              </a:r>
            </a:p>
          </p:txBody>
        </p:sp>
        <p:sp>
          <p:nvSpPr>
            <p:cNvPr id="14" name="ZoneTexte 13">
              <a:extLst>
                <a:ext uri="{FF2B5EF4-FFF2-40B4-BE49-F238E27FC236}">
                  <a16:creationId xmlns:a16="http://schemas.microsoft.com/office/drawing/2014/main" id="{EB750999-A312-4535-BA50-369A03059397}"/>
                </a:ext>
              </a:extLst>
            </p:cNvPr>
            <p:cNvSpPr txBox="1"/>
            <p:nvPr/>
          </p:nvSpPr>
          <p:spPr>
            <a:xfrm>
              <a:off x="11112128" y="2415951"/>
              <a:ext cx="648072" cy="276999"/>
            </a:xfrm>
            <a:prstGeom prst="rect">
              <a:avLst/>
            </a:prstGeom>
            <a:noFill/>
          </p:spPr>
          <p:txBody>
            <a:bodyPr wrap="square" rtlCol="0">
              <a:spAutoFit/>
            </a:bodyPr>
            <a:lstStyle/>
            <a:p>
              <a:r>
                <a:rPr lang="en-GB" sz="1200" noProof="0" dirty="0"/>
                <a:t>(2)</a:t>
              </a:r>
            </a:p>
          </p:txBody>
        </p:sp>
        <p:sp>
          <p:nvSpPr>
            <p:cNvPr id="15" name="ZoneTexte 14">
              <a:extLst>
                <a:ext uri="{FF2B5EF4-FFF2-40B4-BE49-F238E27FC236}">
                  <a16:creationId xmlns:a16="http://schemas.microsoft.com/office/drawing/2014/main" id="{22E7874F-E558-3BEF-BC52-18EDA0356E4B}"/>
                </a:ext>
              </a:extLst>
            </p:cNvPr>
            <p:cNvSpPr txBox="1"/>
            <p:nvPr/>
          </p:nvSpPr>
          <p:spPr>
            <a:xfrm>
              <a:off x="4726263" y="2928407"/>
              <a:ext cx="648072" cy="276999"/>
            </a:xfrm>
            <a:prstGeom prst="rect">
              <a:avLst/>
            </a:prstGeom>
            <a:noFill/>
          </p:spPr>
          <p:txBody>
            <a:bodyPr wrap="square" rtlCol="0">
              <a:spAutoFit/>
            </a:bodyPr>
            <a:lstStyle/>
            <a:p>
              <a:r>
                <a:rPr lang="en-GB" sz="1200" noProof="0" dirty="0"/>
                <a:t>(4)</a:t>
              </a:r>
            </a:p>
          </p:txBody>
        </p:sp>
        <p:sp>
          <p:nvSpPr>
            <p:cNvPr id="16" name="ZoneTexte 15">
              <a:extLst>
                <a:ext uri="{FF2B5EF4-FFF2-40B4-BE49-F238E27FC236}">
                  <a16:creationId xmlns:a16="http://schemas.microsoft.com/office/drawing/2014/main" id="{BC52B917-DFA2-145D-76B9-A7630264FEF9}"/>
                </a:ext>
              </a:extLst>
            </p:cNvPr>
            <p:cNvSpPr txBox="1"/>
            <p:nvPr/>
          </p:nvSpPr>
          <p:spPr>
            <a:xfrm>
              <a:off x="8853287" y="3384285"/>
              <a:ext cx="648072" cy="276999"/>
            </a:xfrm>
            <a:prstGeom prst="rect">
              <a:avLst/>
            </a:prstGeom>
            <a:noFill/>
          </p:spPr>
          <p:txBody>
            <a:bodyPr wrap="square" rtlCol="0">
              <a:spAutoFit/>
            </a:bodyPr>
            <a:lstStyle/>
            <a:p>
              <a:r>
                <a:rPr lang="en-GB" sz="1200" noProof="0" dirty="0"/>
                <a:t>(5)</a:t>
              </a:r>
            </a:p>
          </p:txBody>
        </p:sp>
        <p:sp>
          <p:nvSpPr>
            <p:cNvPr id="17" name="ZoneTexte 16">
              <a:extLst>
                <a:ext uri="{FF2B5EF4-FFF2-40B4-BE49-F238E27FC236}">
                  <a16:creationId xmlns:a16="http://schemas.microsoft.com/office/drawing/2014/main" id="{436C3FE1-5D51-2C1C-5EC4-84A77D54220D}"/>
                </a:ext>
              </a:extLst>
            </p:cNvPr>
            <p:cNvSpPr txBox="1"/>
            <p:nvPr/>
          </p:nvSpPr>
          <p:spPr>
            <a:xfrm>
              <a:off x="8381887" y="3374445"/>
              <a:ext cx="648072" cy="276999"/>
            </a:xfrm>
            <a:prstGeom prst="rect">
              <a:avLst/>
            </a:prstGeom>
            <a:noFill/>
          </p:spPr>
          <p:txBody>
            <a:bodyPr wrap="square" rtlCol="0">
              <a:spAutoFit/>
            </a:bodyPr>
            <a:lstStyle/>
            <a:p>
              <a:r>
                <a:rPr lang="en-GB" sz="1200" noProof="0" dirty="0"/>
                <a:t>(3)</a:t>
              </a:r>
            </a:p>
          </p:txBody>
        </p:sp>
      </p:grpSp>
      <p:sp>
        <p:nvSpPr>
          <p:cNvPr id="19" name="ZoneTexte 18">
            <a:extLst>
              <a:ext uri="{FF2B5EF4-FFF2-40B4-BE49-F238E27FC236}">
                <a16:creationId xmlns:a16="http://schemas.microsoft.com/office/drawing/2014/main" id="{258D568F-C410-2120-6C90-222984725473}"/>
              </a:ext>
            </a:extLst>
          </p:cNvPr>
          <p:cNvSpPr txBox="1"/>
          <p:nvPr/>
        </p:nvSpPr>
        <p:spPr>
          <a:xfrm>
            <a:off x="3098549" y="5916033"/>
            <a:ext cx="2434835" cy="338554"/>
          </a:xfrm>
          <a:prstGeom prst="rect">
            <a:avLst/>
          </a:prstGeom>
          <a:noFill/>
        </p:spPr>
        <p:txBody>
          <a:bodyPr wrap="square" rtlCol="0">
            <a:spAutoFit/>
          </a:bodyPr>
          <a:lstStyle/>
          <a:p>
            <a:r>
              <a:rPr lang="en-GB" sz="1600" noProof="0" dirty="0"/>
              <a:t>[2] and [3]</a:t>
            </a:r>
          </a:p>
        </p:txBody>
      </p:sp>
    </p:spTree>
    <p:extLst>
      <p:ext uri="{BB962C8B-B14F-4D97-AF65-F5344CB8AC3E}">
        <p14:creationId xmlns:p14="http://schemas.microsoft.com/office/powerpoint/2010/main" val="368779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FA32-3AD0-78A9-BDB1-E200D1080FC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F4B01B3-6FBC-EC68-7A4A-443C85F4F97C}"/>
              </a:ext>
            </a:extLst>
          </p:cNvPr>
          <p:cNvSpPr/>
          <p:nvPr/>
        </p:nvSpPr>
        <p:spPr>
          <a:xfrm>
            <a:off x="839416" y="3501008"/>
            <a:ext cx="1440160" cy="792088"/>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noProof="0" dirty="0"/>
          </a:p>
        </p:txBody>
      </p:sp>
      <p:sp>
        <p:nvSpPr>
          <p:cNvPr id="2" name="Titre 1">
            <a:extLst>
              <a:ext uri="{FF2B5EF4-FFF2-40B4-BE49-F238E27FC236}">
                <a16:creationId xmlns:a16="http://schemas.microsoft.com/office/drawing/2014/main" id="{0BD850B0-B9D4-5078-2C2C-008F7D1F5A18}"/>
              </a:ext>
            </a:extLst>
          </p:cNvPr>
          <p:cNvSpPr>
            <a:spLocks noGrp="1"/>
          </p:cNvSpPr>
          <p:nvPr>
            <p:ph type="title"/>
          </p:nvPr>
        </p:nvSpPr>
        <p:spPr>
          <a:xfrm>
            <a:off x="352153" y="414890"/>
            <a:ext cx="8447617" cy="792088"/>
          </a:xfrm>
        </p:spPr>
        <p:txBody>
          <a:bodyPr/>
          <a:lstStyle/>
          <a:p>
            <a:r>
              <a:rPr lang="en-GB" noProof="0" dirty="0"/>
              <a:t>Superconductivity</a:t>
            </a:r>
            <a:br>
              <a:rPr lang="en-GB" noProof="0" dirty="0"/>
            </a:br>
            <a:endParaRPr lang="en-GB" noProof="0" dirty="0"/>
          </a:p>
        </p:txBody>
      </p:sp>
      <p:sp>
        <p:nvSpPr>
          <p:cNvPr id="5" name="Espace réservé du pied de page 4">
            <a:extLst>
              <a:ext uri="{FF2B5EF4-FFF2-40B4-BE49-F238E27FC236}">
                <a16:creationId xmlns:a16="http://schemas.microsoft.com/office/drawing/2014/main" id="{1B44387E-2E4D-62F4-96DF-B30E613C26CD}"/>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D750C59D-612B-E53F-67C4-19D7F968DB11}"/>
              </a:ext>
            </a:extLst>
          </p:cNvPr>
          <p:cNvSpPr>
            <a:spLocks noGrp="1"/>
          </p:cNvSpPr>
          <p:nvPr>
            <p:ph type="sldNum" sz="quarter" idx="4"/>
          </p:nvPr>
        </p:nvSpPr>
        <p:spPr/>
        <p:txBody>
          <a:bodyPr/>
          <a:lstStyle/>
          <a:p>
            <a:fld id="{C05EE493-AD2E-4872-B2F6-8F12A747F0A5}" type="slidenum">
              <a:rPr lang="en-GB" noProof="0" smtClean="0"/>
              <a:pPr/>
              <a:t>2</a:t>
            </a:fld>
            <a:endParaRPr lang="en-GB" noProof="0" dirty="0"/>
          </a:p>
        </p:txBody>
      </p:sp>
      <p:sp>
        <p:nvSpPr>
          <p:cNvPr id="7" name="Espace réservé de la date 6">
            <a:extLst>
              <a:ext uri="{FF2B5EF4-FFF2-40B4-BE49-F238E27FC236}">
                <a16:creationId xmlns:a16="http://schemas.microsoft.com/office/drawing/2014/main" id="{7DE9201F-2C69-FC46-8106-57323824CBC8}"/>
              </a:ext>
            </a:extLst>
          </p:cNvPr>
          <p:cNvSpPr>
            <a:spLocks noGrp="1"/>
          </p:cNvSpPr>
          <p:nvPr>
            <p:ph type="dt" sz="half" idx="10"/>
          </p:nvPr>
        </p:nvSpPr>
        <p:spPr/>
        <p:txBody>
          <a:bodyPr/>
          <a:lstStyle/>
          <a:p>
            <a:r>
              <a:rPr lang="en-GB" noProof="0" dirty="0"/>
              <a:t>24.02.2025</a:t>
            </a:r>
          </a:p>
        </p:txBody>
      </p:sp>
      <p:sp>
        <p:nvSpPr>
          <p:cNvPr id="8" name="ZoneTexte 7">
            <a:extLst>
              <a:ext uri="{FF2B5EF4-FFF2-40B4-BE49-F238E27FC236}">
                <a16:creationId xmlns:a16="http://schemas.microsoft.com/office/drawing/2014/main" id="{C2A0A9F4-6BAB-1DC1-85EE-FC90544F93DE}"/>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An overview</a:t>
            </a:r>
          </a:p>
        </p:txBody>
      </p:sp>
      <p:sp>
        <p:nvSpPr>
          <p:cNvPr id="14" name="Espace réservé du contenu 8">
            <a:extLst>
              <a:ext uri="{FF2B5EF4-FFF2-40B4-BE49-F238E27FC236}">
                <a16:creationId xmlns:a16="http://schemas.microsoft.com/office/drawing/2014/main" id="{979D581B-9222-2171-4B3D-2638DC578C88}"/>
              </a:ext>
            </a:extLst>
          </p:cNvPr>
          <p:cNvSpPr txBox="1">
            <a:spLocks/>
          </p:cNvSpPr>
          <p:nvPr/>
        </p:nvSpPr>
        <p:spPr>
          <a:xfrm>
            <a:off x="335360" y="1550533"/>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Main characteristics</a:t>
            </a:r>
          </a:p>
        </p:txBody>
      </p:sp>
      <mc:AlternateContent xmlns:mc="http://schemas.openxmlformats.org/markup-compatibility/2006">
        <mc:Choice xmlns:a14="http://schemas.microsoft.com/office/drawing/2010/main" Requires="a14">
          <p:sp>
            <p:nvSpPr>
              <p:cNvPr id="16" name="ZoneTexte 15">
                <a:extLst>
                  <a:ext uri="{FF2B5EF4-FFF2-40B4-BE49-F238E27FC236}">
                    <a16:creationId xmlns:a16="http://schemas.microsoft.com/office/drawing/2014/main" id="{CAD709D5-A791-49DC-06EC-3A3C20689B02}"/>
                  </a:ext>
                </a:extLst>
              </p:cNvPr>
              <p:cNvSpPr txBox="1"/>
              <p:nvPr/>
            </p:nvSpPr>
            <p:spPr>
              <a:xfrm>
                <a:off x="263352" y="1789784"/>
                <a:ext cx="5112568" cy="830997"/>
              </a:xfrm>
              <a:prstGeom prst="rect">
                <a:avLst/>
              </a:prstGeom>
              <a:noFill/>
            </p:spPr>
            <p:txBody>
              <a:bodyPr wrap="square" rtlCol="0">
                <a:spAutoFit/>
              </a:bodyPr>
              <a:lstStyle/>
              <a:p>
                <a:r>
                  <a:rPr lang="en-GB" sz="1600" b="0" noProof="0" dirty="0">
                    <a:solidFill>
                      <a:schemeClr val="tx1"/>
                    </a:solidFill>
                  </a:rPr>
                  <a:t>Superconductor: Material as a perfect diamagnet and frictionless flow of a current under a temperature </a:t>
                </a:r>
                <a14:m>
                  <m:oMath xmlns:m="http://schemas.openxmlformats.org/officeDocument/2006/math">
                    <m:sSub>
                      <m:sSubPr>
                        <m:ctrlPr>
                          <a:rPr lang="en-GB" sz="1600" b="0" i="1" noProof="0" smtClean="0">
                            <a:solidFill>
                              <a:schemeClr val="tx1"/>
                            </a:solidFill>
                            <a:latin typeface="Cambria Math" panose="02040503050406030204" pitchFamily="18" charset="0"/>
                          </a:rPr>
                        </m:ctrlPr>
                      </m:sSubPr>
                      <m:e>
                        <m:r>
                          <a:rPr lang="en-GB" sz="1600" b="0" i="1" noProof="0" smtClean="0">
                            <a:solidFill>
                              <a:schemeClr val="tx1"/>
                            </a:solidFill>
                            <a:latin typeface="Cambria Math" panose="02040503050406030204" pitchFamily="18" charset="0"/>
                          </a:rPr>
                          <m:t>𝑇</m:t>
                        </m:r>
                      </m:e>
                      <m:sub>
                        <m:r>
                          <a:rPr lang="en-GB" sz="1600" b="0" i="1" noProof="0" smtClean="0">
                            <a:solidFill>
                              <a:schemeClr val="tx1"/>
                            </a:solidFill>
                            <a:latin typeface="Cambria Math" panose="02040503050406030204" pitchFamily="18" charset="0"/>
                          </a:rPr>
                          <m:t>𝐶</m:t>
                        </m:r>
                      </m:sub>
                    </m:sSub>
                  </m:oMath>
                </a14:m>
                <a:r>
                  <a:rPr lang="en-GB" sz="1600" b="0" noProof="0" dirty="0">
                    <a:solidFill>
                      <a:schemeClr val="tx1"/>
                    </a:solidFill>
                  </a:rPr>
                  <a:t>.</a:t>
                </a:r>
              </a:p>
              <a:p>
                <a:endParaRPr lang="en-GB" sz="1600" noProof="0" dirty="0"/>
              </a:p>
            </p:txBody>
          </p:sp>
        </mc:Choice>
        <mc:Fallback>
          <p:sp>
            <p:nvSpPr>
              <p:cNvPr id="16" name="ZoneTexte 15">
                <a:extLst>
                  <a:ext uri="{FF2B5EF4-FFF2-40B4-BE49-F238E27FC236}">
                    <a16:creationId xmlns:a16="http://schemas.microsoft.com/office/drawing/2014/main" id="{CAD709D5-A791-49DC-06EC-3A3C20689B02}"/>
                  </a:ext>
                </a:extLst>
              </p:cNvPr>
              <p:cNvSpPr txBox="1">
                <a:spLocks noRot="1" noChangeAspect="1" noMove="1" noResize="1" noEditPoints="1" noAdjustHandles="1" noChangeArrowheads="1" noChangeShapeType="1" noTextEdit="1"/>
              </p:cNvSpPr>
              <p:nvPr/>
            </p:nvSpPr>
            <p:spPr>
              <a:xfrm>
                <a:off x="263352" y="1789784"/>
                <a:ext cx="5112568" cy="830997"/>
              </a:xfrm>
              <a:prstGeom prst="rect">
                <a:avLst/>
              </a:prstGeom>
              <a:blipFill>
                <a:blip r:embed="rId2"/>
                <a:stretch>
                  <a:fillRect l="-596" t="-2206"/>
                </a:stretch>
              </a:blipFill>
            </p:spPr>
            <p:txBody>
              <a:bodyPr/>
              <a:lstStyle/>
              <a:p>
                <a:r>
                  <a:rPr lang="en-GB">
                    <a:noFill/>
                  </a:rPr>
                  <a:t> </a:t>
                </a:r>
              </a:p>
            </p:txBody>
          </p:sp>
        </mc:Fallback>
      </mc:AlternateContent>
      <p:sp>
        <p:nvSpPr>
          <p:cNvPr id="17" name="Espace réservé du contenu 8">
            <a:extLst>
              <a:ext uri="{FF2B5EF4-FFF2-40B4-BE49-F238E27FC236}">
                <a16:creationId xmlns:a16="http://schemas.microsoft.com/office/drawing/2014/main" id="{5AFF2C12-1298-AEC4-72D3-3AB7A3199D16}"/>
              </a:ext>
            </a:extLst>
          </p:cNvPr>
          <p:cNvSpPr txBox="1">
            <a:spLocks/>
          </p:cNvSpPr>
          <p:nvPr/>
        </p:nvSpPr>
        <p:spPr>
          <a:xfrm>
            <a:off x="335360" y="2640997"/>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Perfect diamagnet: the Meissner state</a:t>
            </a:r>
          </a:p>
        </p:txBody>
      </p:sp>
      <p:cxnSp>
        <p:nvCxnSpPr>
          <p:cNvPr id="19" name="Connecteur droit avec flèche 18">
            <a:extLst>
              <a:ext uri="{FF2B5EF4-FFF2-40B4-BE49-F238E27FC236}">
                <a16:creationId xmlns:a16="http://schemas.microsoft.com/office/drawing/2014/main" id="{1DC803D7-2E2D-0CE8-3C9C-6AD89A094829}"/>
              </a:ext>
            </a:extLst>
          </p:cNvPr>
          <p:cNvCxnSpPr/>
          <p:nvPr/>
        </p:nvCxnSpPr>
        <p:spPr>
          <a:xfrm flipV="1">
            <a:off x="69540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E69167D5-D82C-7FCF-DBD6-738631EF319F}"/>
              </a:ext>
            </a:extLst>
          </p:cNvPr>
          <p:cNvCxnSpPr/>
          <p:nvPr/>
        </p:nvCxnSpPr>
        <p:spPr>
          <a:xfrm flipV="1">
            <a:off x="105544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401A8DFB-0F01-36F4-FB83-B1BCCB6E2191}"/>
              </a:ext>
            </a:extLst>
          </p:cNvPr>
          <p:cNvCxnSpPr/>
          <p:nvPr/>
        </p:nvCxnSpPr>
        <p:spPr>
          <a:xfrm flipV="1">
            <a:off x="141548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1A3D3A63-EE1B-835A-2F68-2F90F998ACB4}"/>
              </a:ext>
            </a:extLst>
          </p:cNvPr>
          <p:cNvCxnSpPr/>
          <p:nvPr/>
        </p:nvCxnSpPr>
        <p:spPr>
          <a:xfrm flipV="1">
            <a:off x="177552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00FED442-A342-B7C7-EFDD-B4031A8B8EB7}"/>
              </a:ext>
            </a:extLst>
          </p:cNvPr>
          <p:cNvCxnSpPr/>
          <p:nvPr/>
        </p:nvCxnSpPr>
        <p:spPr>
          <a:xfrm flipV="1">
            <a:off x="213556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FE733BB2-1807-A7D5-9902-7BDC2C0698C6}"/>
              </a:ext>
            </a:extLst>
          </p:cNvPr>
          <p:cNvCxnSpPr/>
          <p:nvPr/>
        </p:nvCxnSpPr>
        <p:spPr>
          <a:xfrm flipV="1">
            <a:off x="249560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6C109CF-F9EB-6E92-CFB1-B4C69E1071BF}"/>
              </a:ext>
            </a:extLst>
          </p:cNvPr>
          <p:cNvSpPr/>
          <p:nvPr/>
        </p:nvSpPr>
        <p:spPr>
          <a:xfrm>
            <a:off x="3575720" y="3464104"/>
            <a:ext cx="1440160" cy="792088"/>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noProof="0" dirty="0"/>
          </a:p>
        </p:txBody>
      </p:sp>
      <p:cxnSp>
        <p:nvCxnSpPr>
          <p:cNvPr id="27" name="Connecteur droit avec flèche 26">
            <a:extLst>
              <a:ext uri="{FF2B5EF4-FFF2-40B4-BE49-F238E27FC236}">
                <a16:creationId xmlns:a16="http://schemas.microsoft.com/office/drawing/2014/main" id="{C145C286-A508-A319-C81A-6E514483AD4A}"/>
              </a:ext>
            </a:extLst>
          </p:cNvPr>
          <p:cNvCxnSpPr/>
          <p:nvPr/>
        </p:nvCxnSpPr>
        <p:spPr>
          <a:xfrm flipV="1">
            <a:off x="3431704" y="3032056"/>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AB024863-58EA-B36F-C62B-21DA22AA7C53}"/>
              </a:ext>
            </a:extLst>
          </p:cNvPr>
          <p:cNvCxnSpPr>
            <a:cxnSpLocks/>
          </p:cNvCxnSpPr>
          <p:nvPr/>
        </p:nvCxnSpPr>
        <p:spPr>
          <a:xfrm flipV="1">
            <a:off x="3791744" y="3032056"/>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5214BD31-A125-828E-4560-C395EBF2073E}"/>
              </a:ext>
            </a:extLst>
          </p:cNvPr>
          <p:cNvCxnSpPr>
            <a:cxnSpLocks/>
          </p:cNvCxnSpPr>
          <p:nvPr/>
        </p:nvCxnSpPr>
        <p:spPr>
          <a:xfrm flipV="1">
            <a:off x="4151784" y="3032056"/>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91D70533-CFE6-29B9-41CD-25DF80B7D90F}"/>
              </a:ext>
            </a:extLst>
          </p:cNvPr>
          <p:cNvCxnSpPr>
            <a:cxnSpLocks/>
          </p:cNvCxnSpPr>
          <p:nvPr/>
        </p:nvCxnSpPr>
        <p:spPr>
          <a:xfrm flipV="1">
            <a:off x="4511824" y="3032056"/>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BD90E33-4ECB-F170-9938-76025174217A}"/>
              </a:ext>
            </a:extLst>
          </p:cNvPr>
          <p:cNvCxnSpPr>
            <a:cxnSpLocks/>
          </p:cNvCxnSpPr>
          <p:nvPr/>
        </p:nvCxnSpPr>
        <p:spPr>
          <a:xfrm flipV="1">
            <a:off x="4871864" y="3032056"/>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452D706A-EDBE-5CF0-903F-180ADA06D450}"/>
              </a:ext>
            </a:extLst>
          </p:cNvPr>
          <p:cNvCxnSpPr/>
          <p:nvPr/>
        </p:nvCxnSpPr>
        <p:spPr>
          <a:xfrm flipV="1">
            <a:off x="5231904" y="3038517"/>
            <a:ext cx="0" cy="15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ZoneTexte 33">
                <a:extLst>
                  <a:ext uri="{FF2B5EF4-FFF2-40B4-BE49-F238E27FC236}">
                    <a16:creationId xmlns:a16="http://schemas.microsoft.com/office/drawing/2014/main" id="{753C1762-B42C-3658-A8F9-7545C7A0EBC1}"/>
                  </a:ext>
                </a:extLst>
              </p:cNvPr>
              <p:cNvSpPr txBox="1"/>
              <p:nvPr/>
            </p:nvSpPr>
            <p:spPr>
              <a:xfrm>
                <a:off x="152425" y="4819218"/>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solidFill>
                                <a:schemeClr val="tx1"/>
                              </a:solidFill>
                              <a:latin typeface="Cambria Math" panose="02040503050406030204" pitchFamily="18" charset="0"/>
                            </a:rPr>
                          </m:ctrlPr>
                        </m:sSubPr>
                        <m:e>
                          <m:r>
                            <a:rPr lang="en-GB" sz="1800" b="0" i="1" noProof="0" smtClean="0">
                              <a:solidFill>
                                <a:schemeClr val="tx1"/>
                              </a:solidFill>
                              <a:latin typeface="Cambria Math" panose="02040503050406030204" pitchFamily="18" charset="0"/>
                            </a:rPr>
                            <m:t>𝑇</m:t>
                          </m:r>
                          <m:r>
                            <a:rPr lang="en-GB" sz="1800" b="0" i="1" noProof="0" smtClean="0">
                              <a:solidFill>
                                <a:schemeClr val="tx1"/>
                              </a:solidFill>
                              <a:latin typeface="Cambria Math" panose="02040503050406030204" pitchFamily="18" charset="0"/>
                            </a:rPr>
                            <m:t>&gt;</m:t>
                          </m:r>
                          <m:r>
                            <a:rPr lang="en-GB" sz="1800" b="0" i="1" noProof="0" smtClean="0">
                              <a:solidFill>
                                <a:schemeClr val="tx1"/>
                              </a:solidFill>
                              <a:latin typeface="Cambria Math" panose="02040503050406030204" pitchFamily="18" charset="0"/>
                            </a:rPr>
                            <m:t>𝑇</m:t>
                          </m:r>
                        </m:e>
                        <m:sub>
                          <m:r>
                            <a:rPr lang="en-GB" sz="1800" b="0" i="1" noProof="0" smtClean="0">
                              <a:solidFill>
                                <a:schemeClr val="tx1"/>
                              </a:solidFill>
                              <a:latin typeface="Cambria Math" panose="02040503050406030204" pitchFamily="18" charset="0"/>
                            </a:rPr>
                            <m:t>𝐶</m:t>
                          </m:r>
                        </m:sub>
                      </m:sSub>
                    </m:oMath>
                  </m:oMathPara>
                </a14:m>
                <a:endParaRPr lang="en-GB" noProof="0" dirty="0"/>
              </a:p>
            </p:txBody>
          </p:sp>
        </mc:Choice>
        <mc:Fallback>
          <p:sp>
            <p:nvSpPr>
              <p:cNvPr id="34" name="ZoneTexte 33">
                <a:extLst>
                  <a:ext uri="{FF2B5EF4-FFF2-40B4-BE49-F238E27FC236}">
                    <a16:creationId xmlns:a16="http://schemas.microsoft.com/office/drawing/2014/main" id="{753C1762-B42C-3658-A8F9-7545C7A0EBC1}"/>
                  </a:ext>
                </a:extLst>
              </p:cNvPr>
              <p:cNvSpPr txBox="1">
                <a:spLocks noRot="1" noChangeAspect="1" noMove="1" noResize="1" noEditPoints="1" noAdjustHandles="1" noChangeArrowheads="1" noChangeShapeType="1" noTextEdit="1"/>
              </p:cNvSpPr>
              <p:nvPr/>
            </p:nvSpPr>
            <p:spPr>
              <a:xfrm>
                <a:off x="152425" y="4819218"/>
                <a:ext cx="2814142" cy="369332"/>
              </a:xfrm>
              <a:prstGeom prst="rect">
                <a:avLst/>
              </a:prstGeom>
              <a:blipFill>
                <a:blip r:embed="rId3"/>
                <a:stretch>
                  <a:fillRect b="-1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ZoneTexte 34">
                <a:extLst>
                  <a:ext uri="{FF2B5EF4-FFF2-40B4-BE49-F238E27FC236}">
                    <a16:creationId xmlns:a16="http://schemas.microsoft.com/office/drawing/2014/main" id="{73ED423D-9D5C-CC57-A0B6-8CD74EE9DAA0}"/>
                  </a:ext>
                </a:extLst>
              </p:cNvPr>
              <p:cNvSpPr txBox="1"/>
              <p:nvPr/>
            </p:nvSpPr>
            <p:spPr>
              <a:xfrm>
                <a:off x="2959986" y="4721113"/>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i="1" noProof="0" smtClean="0">
                              <a:latin typeface="Cambria Math" panose="02040503050406030204" pitchFamily="18" charset="0"/>
                            </a:rPr>
                            <m:t>𝑇</m:t>
                          </m:r>
                          <m:r>
                            <a:rPr lang="en-GB" i="1" noProof="0" smtClean="0">
                              <a:latin typeface="Cambria Math" panose="02040503050406030204" pitchFamily="18" charset="0"/>
                            </a:rPr>
                            <m:t>&lt;</m:t>
                          </m:r>
                          <m:r>
                            <a:rPr lang="en-GB" i="1" noProof="0" smtClean="0">
                              <a:latin typeface="Cambria Math" panose="02040503050406030204" pitchFamily="18" charset="0"/>
                            </a:rPr>
                            <m:t>𝑇</m:t>
                          </m:r>
                        </m:e>
                        <m:sub>
                          <m:r>
                            <a:rPr lang="en-GB" i="1" noProof="0" smtClean="0">
                              <a:latin typeface="Cambria Math" panose="02040503050406030204" pitchFamily="18" charset="0"/>
                            </a:rPr>
                            <m:t>𝐶</m:t>
                          </m:r>
                        </m:sub>
                      </m:sSub>
                    </m:oMath>
                  </m:oMathPara>
                </a14:m>
                <a:endParaRPr lang="en-GB" noProof="0" dirty="0"/>
              </a:p>
            </p:txBody>
          </p:sp>
        </mc:Choice>
        <mc:Fallback>
          <p:sp>
            <p:nvSpPr>
              <p:cNvPr id="35" name="ZoneTexte 34">
                <a:extLst>
                  <a:ext uri="{FF2B5EF4-FFF2-40B4-BE49-F238E27FC236}">
                    <a16:creationId xmlns:a16="http://schemas.microsoft.com/office/drawing/2014/main" id="{73ED423D-9D5C-CC57-A0B6-8CD74EE9DAA0}"/>
                  </a:ext>
                </a:extLst>
              </p:cNvPr>
              <p:cNvSpPr txBox="1">
                <a:spLocks noRot="1" noChangeAspect="1" noMove="1" noResize="1" noEditPoints="1" noAdjustHandles="1" noChangeArrowheads="1" noChangeShapeType="1" noTextEdit="1"/>
              </p:cNvSpPr>
              <p:nvPr/>
            </p:nvSpPr>
            <p:spPr>
              <a:xfrm>
                <a:off x="2959986" y="4721113"/>
                <a:ext cx="2814142" cy="369332"/>
              </a:xfrm>
              <a:prstGeom prst="rect">
                <a:avLst/>
              </a:prstGeom>
              <a:blipFill>
                <a:blip r:embed="rId4"/>
                <a:stretch>
                  <a:fillRect/>
                </a:stretch>
              </a:blipFill>
            </p:spPr>
            <p:txBody>
              <a:bodyPr/>
              <a:lstStyle/>
              <a:p>
                <a:r>
                  <a:rPr lang="en-GB">
                    <a:noFill/>
                  </a:rPr>
                  <a:t> </a:t>
                </a:r>
              </a:p>
            </p:txBody>
          </p:sp>
        </mc:Fallback>
      </mc:AlternateContent>
      <p:cxnSp>
        <p:nvCxnSpPr>
          <p:cNvPr id="50" name="Connecteur droit avec flèche 49">
            <a:extLst>
              <a:ext uri="{FF2B5EF4-FFF2-40B4-BE49-F238E27FC236}">
                <a16:creationId xmlns:a16="http://schemas.microsoft.com/office/drawing/2014/main" id="{76A5CF03-6594-5DF2-C2AE-17FE283B77DB}"/>
              </a:ext>
            </a:extLst>
          </p:cNvPr>
          <p:cNvCxnSpPr>
            <a:cxnSpLocks/>
          </p:cNvCxnSpPr>
          <p:nvPr/>
        </p:nvCxnSpPr>
        <p:spPr>
          <a:xfrm flipV="1">
            <a:off x="3791744" y="4246488"/>
            <a:ext cx="0" cy="35706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8F4E24C2-B6BF-F2E8-CDD2-B33D7B7ADDDA}"/>
              </a:ext>
            </a:extLst>
          </p:cNvPr>
          <p:cNvCxnSpPr>
            <a:cxnSpLocks/>
          </p:cNvCxnSpPr>
          <p:nvPr/>
        </p:nvCxnSpPr>
        <p:spPr>
          <a:xfrm flipV="1">
            <a:off x="4151784" y="4246488"/>
            <a:ext cx="0" cy="35706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0ED147A1-9399-72F4-3B8A-FCDCB8BA23E4}"/>
              </a:ext>
            </a:extLst>
          </p:cNvPr>
          <p:cNvCxnSpPr>
            <a:cxnSpLocks/>
          </p:cNvCxnSpPr>
          <p:nvPr/>
        </p:nvCxnSpPr>
        <p:spPr>
          <a:xfrm flipV="1">
            <a:off x="4511824" y="4246488"/>
            <a:ext cx="0" cy="35706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9242F343-CA88-A881-AA66-8D125CF6B30F}"/>
              </a:ext>
            </a:extLst>
          </p:cNvPr>
          <p:cNvCxnSpPr>
            <a:cxnSpLocks/>
          </p:cNvCxnSpPr>
          <p:nvPr/>
        </p:nvCxnSpPr>
        <p:spPr>
          <a:xfrm flipV="1">
            <a:off x="4871864" y="4246488"/>
            <a:ext cx="0" cy="35706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ZoneTexte 53">
                <a:extLst>
                  <a:ext uri="{FF2B5EF4-FFF2-40B4-BE49-F238E27FC236}">
                    <a16:creationId xmlns:a16="http://schemas.microsoft.com/office/drawing/2014/main" id="{F7553A2D-B25D-0440-C7D2-50F3986DDC0F}"/>
                  </a:ext>
                </a:extLst>
              </p:cNvPr>
              <p:cNvSpPr txBox="1"/>
              <p:nvPr/>
            </p:nvSpPr>
            <p:spPr>
              <a:xfrm>
                <a:off x="2920902" y="3700901"/>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1" i="1" noProof="0" smtClean="0">
                          <a:solidFill>
                            <a:schemeClr val="tx1"/>
                          </a:solidFill>
                          <a:latin typeface="Cambria Math" panose="02040503050406030204" pitchFamily="18" charset="0"/>
                        </a:rPr>
                        <m:t>𝑩</m:t>
                      </m:r>
                      <m:r>
                        <a:rPr lang="en-GB" sz="1800" b="0" i="1" noProof="0" smtClean="0">
                          <a:solidFill>
                            <a:schemeClr val="tx1"/>
                          </a:solidFill>
                          <a:latin typeface="Cambria Math" panose="02040503050406030204" pitchFamily="18" charset="0"/>
                        </a:rPr>
                        <m:t>=0</m:t>
                      </m:r>
                    </m:oMath>
                  </m:oMathPara>
                </a14:m>
                <a:endParaRPr lang="en-GB" noProof="0" dirty="0"/>
              </a:p>
            </p:txBody>
          </p:sp>
        </mc:Choice>
        <mc:Fallback>
          <p:sp>
            <p:nvSpPr>
              <p:cNvPr id="54" name="ZoneTexte 53">
                <a:extLst>
                  <a:ext uri="{FF2B5EF4-FFF2-40B4-BE49-F238E27FC236}">
                    <a16:creationId xmlns:a16="http://schemas.microsoft.com/office/drawing/2014/main" id="{F7553A2D-B25D-0440-C7D2-50F3986DDC0F}"/>
                  </a:ext>
                </a:extLst>
              </p:cNvPr>
              <p:cNvSpPr txBox="1">
                <a:spLocks noRot="1" noChangeAspect="1" noMove="1" noResize="1" noEditPoints="1" noAdjustHandles="1" noChangeArrowheads="1" noChangeShapeType="1" noTextEdit="1"/>
              </p:cNvSpPr>
              <p:nvPr/>
            </p:nvSpPr>
            <p:spPr>
              <a:xfrm>
                <a:off x="2920902" y="3700901"/>
                <a:ext cx="2814142"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5" name="ZoneTexte 54">
                <a:extLst>
                  <a:ext uri="{FF2B5EF4-FFF2-40B4-BE49-F238E27FC236}">
                    <a16:creationId xmlns:a16="http://schemas.microsoft.com/office/drawing/2014/main" id="{1FA8EB38-AC25-BDBD-8D64-D94809A9D7C6}"/>
                  </a:ext>
                </a:extLst>
              </p:cNvPr>
              <p:cNvSpPr txBox="1"/>
              <p:nvPr/>
            </p:nvSpPr>
            <p:spPr>
              <a:xfrm>
                <a:off x="1513831" y="3736382"/>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1" i="1" noProof="0" smtClean="0">
                          <a:solidFill>
                            <a:schemeClr val="accent1"/>
                          </a:solidFill>
                          <a:latin typeface="Cambria Math" panose="02040503050406030204" pitchFamily="18" charset="0"/>
                        </a:rPr>
                        <m:t>𝑩</m:t>
                      </m:r>
                    </m:oMath>
                  </m:oMathPara>
                </a14:m>
                <a:endParaRPr lang="en-GB" noProof="0" dirty="0">
                  <a:solidFill>
                    <a:schemeClr val="accent1"/>
                  </a:solidFill>
                </a:endParaRPr>
              </a:p>
            </p:txBody>
          </p:sp>
        </mc:Choice>
        <mc:Fallback>
          <p:sp>
            <p:nvSpPr>
              <p:cNvPr id="55" name="ZoneTexte 54">
                <a:extLst>
                  <a:ext uri="{FF2B5EF4-FFF2-40B4-BE49-F238E27FC236}">
                    <a16:creationId xmlns:a16="http://schemas.microsoft.com/office/drawing/2014/main" id="{1FA8EB38-AC25-BDBD-8D64-D94809A9D7C6}"/>
                  </a:ext>
                </a:extLst>
              </p:cNvPr>
              <p:cNvSpPr txBox="1">
                <a:spLocks noRot="1" noChangeAspect="1" noMove="1" noResize="1" noEditPoints="1" noAdjustHandles="1" noChangeArrowheads="1" noChangeShapeType="1" noTextEdit="1"/>
              </p:cNvSpPr>
              <p:nvPr/>
            </p:nvSpPr>
            <p:spPr>
              <a:xfrm>
                <a:off x="1513831" y="3736382"/>
                <a:ext cx="2814142" cy="369332"/>
              </a:xfrm>
              <a:prstGeom prst="rect">
                <a:avLst/>
              </a:prstGeom>
              <a:blipFill>
                <a:blip r:embed="rId6"/>
                <a:stretch>
                  <a:fillRect/>
                </a:stretch>
              </a:blipFill>
            </p:spPr>
            <p:txBody>
              <a:bodyPr/>
              <a:lstStyle/>
              <a:p>
                <a:r>
                  <a:rPr lang="en-GB">
                    <a:noFill/>
                  </a:rPr>
                  <a:t> </a:t>
                </a:r>
              </a:p>
            </p:txBody>
          </p:sp>
        </mc:Fallback>
      </mc:AlternateContent>
      <p:sp>
        <p:nvSpPr>
          <p:cNvPr id="56" name="Espace réservé du contenu 8">
            <a:extLst>
              <a:ext uri="{FF2B5EF4-FFF2-40B4-BE49-F238E27FC236}">
                <a16:creationId xmlns:a16="http://schemas.microsoft.com/office/drawing/2014/main" id="{584E0FC9-45BF-BE3B-FD02-6BFCD7D1D890}"/>
              </a:ext>
            </a:extLst>
          </p:cNvPr>
          <p:cNvSpPr txBox="1">
            <a:spLocks/>
          </p:cNvSpPr>
          <p:nvPr/>
        </p:nvSpPr>
        <p:spPr>
          <a:xfrm>
            <a:off x="6541641" y="574655"/>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endParaRPr lang="en-GB" noProof="0" dirty="0"/>
          </a:p>
        </p:txBody>
      </p:sp>
      <mc:AlternateContent xmlns:mc="http://schemas.openxmlformats.org/markup-compatibility/2006">
        <mc:Choice xmlns:a14="http://schemas.microsoft.com/office/drawing/2010/main" Requires="a14">
          <p:sp>
            <p:nvSpPr>
              <p:cNvPr id="76" name="ZoneTexte 75">
                <a:extLst>
                  <a:ext uri="{FF2B5EF4-FFF2-40B4-BE49-F238E27FC236}">
                    <a16:creationId xmlns:a16="http://schemas.microsoft.com/office/drawing/2014/main" id="{F04C49BF-CBC5-B892-3986-C9B012B35D16}"/>
                  </a:ext>
                </a:extLst>
              </p:cNvPr>
              <p:cNvSpPr txBox="1"/>
              <p:nvPr/>
            </p:nvSpPr>
            <p:spPr>
              <a:xfrm>
                <a:off x="8409" y="5557882"/>
                <a:ext cx="281414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1" i="1" noProof="0" smtClean="0">
                          <a:solidFill>
                            <a:schemeClr val="tx1"/>
                          </a:solidFill>
                          <a:latin typeface="Cambria Math" panose="02040503050406030204" pitchFamily="18" charset="0"/>
                        </a:rPr>
                        <m:t>𝑩</m:t>
                      </m:r>
                      <m:r>
                        <a:rPr lang="en-GB" sz="1800" b="1" i="1" noProof="0" smtClean="0">
                          <a:solidFill>
                            <a:schemeClr val="tx1"/>
                          </a:solidFill>
                          <a:latin typeface="Cambria Math" panose="02040503050406030204" pitchFamily="18" charset="0"/>
                        </a:rPr>
                        <m:t>=</m:t>
                      </m:r>
                      <m:sSub>
                        <m:sSubPr>
                          <m:ctrlPr>
                            <a:rPr lang="en-GB" sz="1800" i="1" noProof="0" smtClean="0">
                              <a:solidFill>
                                <a:schemeClr val="tx1"/>
                              </a:solidFill>
                              <a:latin typeface="Cambria Math" panose="02040503050406030204" pitchFamily="18" charset="0"/>
                            </a:rPr>
                          </m:ctrlPr>
                        </m:sSubPr>
                        <m:e>
                          <m:r>
                            <a:rPr lang="en-GB" sz="1800" b="0" i="1" noProof="0" smtClean="0">
                              <a:solidFill>
                                <a:schemeClr val="tx1"/>
                              </a:solidFill>
                              <a:latin typeface="Cambria Math" panose="02040503050406030204" pitchFamily="18" charset="0"/>
                              <a:ea typeface="Cambria Math" panose="02040503050406030204" pitchFamily="18" charset="0"/>
                            </a:rPr>
                            <m:t>𝜇</m:t>
                          </m:r>
                        </m:e>
                        <m:sub>
                          <m:r>
                            <a:rPr lang="en-GB" sz="1800" b="0" i="1" noProof="0" smtClean="0">
                              <a:solidFill>
                                <a:schemeClr val="tx1"/>
                              </a:solidFill>
                              <a:latin typeface="Cambria Math" panose="02040503050406030204" pitchFamily="18" charset="0"/>
                            </a:rPr>
                            <m:t>0</m:t>
                          </m:r>
                        </m:sub>
                      </m:sSub>
                      <m:d>
                        <m:dPr>
                          <m:ctrlPr>
                            <a:rPr lang="en-GB" sz="1800" b="1" i="1" noProof="0" smtClean="0">
                              <a:solidFill>
                                <a:schemeClr val="tx1"/>
                              </a:solidFill>
                              <a:latin typeface="Cambria Math" panose="02040503050406030204" pitchFamily="18" charset="0"/>
                            </a:rPr>
                          </m:ctrlPr>
                        </m:dPr>
                        <m:e>
                          <m:r>
                            <a:rPr lang="en-GB" sz="1800" b="1" i="1" noProof="0" smtClean="0">
                              <a:solidFill>
                                <a:schemeClr val="tx1"/>
                              </a:solidFill>
                              <a:latin typeface="Cambria Math" panose="02040503050406030204" pitchFamily="18" charset="0"/>
                            </a:rPr>
                            <m:t>𝑴</m:t>
                          </m:r>
                          <m:r>
                            <a:rPr lang="en-GB" sz="1800" b="1" i="1" noProof="0" smtClean="0">
                              <a:solidFill>
                                <a:schemeClr val="tx1"/>
                              </a:solidFill>
                              <a:latin typeface="Cambria Math" panose="02040503050406030204" pitchFamily="18" charset="0"/>
                            </a:rPr>
                            <m:t>+</m:t>
                          </m:r>
                          <m:r>
                            <a:rPr lang="en-GB" sz="1800" b="1" i="1" noProof="0" smtClean="0">
                              <a:solidFill>
                                <a:schemeClr val="tx1"/>
                              </a:solidFill>
                              <a:latin typeface="Cambria Math" panose="02040503050406030204" pitchFamily="18" charset="0"/>
                            </a:rPr>
                            <m:t>𝑯</m:t>
                          </m:r>
                        </m:e>
                      </m:d>
                    </m:oMath>
                    <m:oMath xmlns:m="http://schemas.openxmlformats.org/officeDocument/2006/math">
                      <m:r>
                        <a:rPr lang="en-GB" b="1" i="1" noProof="0" smtClean="0">
                          <a:solidFill>
                            <a:schemeClr val="tx1"/>
                          </a:solidFill>
                          <a:latin typeface="Cambria Math" panose="02040503050406030204" pitchFamily="18" charset="0"/>
                        </a:rPr>
                        <m:t>𝑴</m:t>
                      </m:r>
                      <m:r>
                        <a:rPr lang="en-GB" b="0"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ea typeface="Cambria Math" panose="02040503050406030204" pitchFamily="18" charset="0"/>
                        </a:rPr>
                        <m:t>𝜒</m:t>
                      </m:r>
                      <m:r>
                        <a:rPr lang="en-GB" b="1" i="1" noProof="0" smtClean="0">
                          <a:solidFill>
                            <a:schemeClr val="tx1"/>
                          </a:solidFill>
                          <a:latin typeface="Cambria Math" panose="02040503050406030204" pitchFamily="18" charset="0"/>
                        </a:rPr>
                        <m:t>𝑯</m:t>
                      </m:r>
                    </m:oMath>
                  </m:oMathPara>
                </a14:m>
                <a:endParaRPr lang="en-GB" b="1" noProof="0" dirty="0">
                  <a:solidFill>
                    <a:schemeClr val="tx1"/>
                  </a:solidFill>
                </a:endParaRPr>
              </a:p>
            </p:txBody>
          </p:sp>
        </mc:Choice>
        <mc:Fallback>
          <p:sp>
            <p:nvSpPr>
              <p:cNvPr id="76" name="ZoneTexte 75">
                <a:extLst>
                  <a:ext uri="{FF2B5EF4-FFF2-40B4-BE49-F238E27FC236}">
                    <a16:creationId xmlns:a16="http://schemas.microsoft.com/office/drawing/2014/main" id="{F04C49BF-CBC5-B892-3986-C9B012B35D16}"/>
                  </a:ext>
                </a:extLst>
              </p:cNvPr>
              <p:cNvSpPr txBox="1">
                <a:spLocks noRot="1" noChangeAspect="1" noMove="1" noResize="1" noEditPoints="1" noAdjustHandles="1" noChangeArrowheads="1" noChangeShapeType="1" noTextEdit="1"/>
              </p:cNvSpPr>
              <p:nvPr/>
            </p:nvSpPr>
            <p:spPr>
              <a:xfrm>
                <a:off x="8409" y="5557882"/>
                <a:ext cx="2814142" cy="646331"/>
              </a:xfrm>
              <a:prstGeom prst="rect">
                <a:avLst/>
              </a:prstGeom>
              <a:blipFill>
                <a:blip r:embed="rId7"/>
                <a:stretch>
                  <a:fillRect b="-283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7" name="ZoneTexte 76">
                <a:extLst>
                  <a:ext uri="{FF2B5EF4-FFF2-40B4-BE49-F238E27FC236}">
                    <a16:creationId xmlns:a16="http://schemas.microsoft.com/office/drawing/2014/main" id="{E3CCD87F-4FCC-4909-0772-9C23968B3AAF}"/>
                  </a:ext>
                </a:extLst>
              </p:cNvPr>
              <p:cNvSpPr txBox="1"/>
              <p:nvPr/>
            </p:nvSpPr>
            <p:spPr>
              <a:xfrm>
                <a:off x="2993026" y="5433548"/>
                <a:ext cx="2814142" cy="615553"/>
              </a:xfrm>
              <a:prstGeom prst="rect">
                <a:avLst/>
              </a:prstGeom>
              <a:noFill/>
            </p:spPr>
            <p:txBody>
              <a:bodyPr wrap="square">
                <a:spAutoFit/>
              </a:bodyPr>
              <a:lstStyle/>
              <a:p>
                <a:pPr/>
                <a:r>
                  <a:rPr lang="en-GB" sz="1600" noProof="0" dirty="0">
                    <a:solidFill>
                      <a:schemeClr val="tx1"/>
                    </a:solidFill>
                  </a:rPr>
                  <a:t>Perfect diamagnet:</a:t>
                </a:r>
                <a:br>
                  <a:rPr lang="en-GB" noProof="0" dirty="0">
                    <a:solidFill>
                      <a:schemeClr val="tx1"/>
                    </a:solidFill>
                  </a:rPr>
                </a:br>
                <a14:m>
                  <m:oMathPara xmlns:m="http://schemas.openxmlformats.org/officeDocument/2006/math">
                    <m:oMathParaPr>
                      <m:jc m:val="centerGroup"/>
                    </m:oMathParaPr>
                    <m:oMath xmlns:m="http://schemas.openxmlformats.org/officeDocument/2006/math">
                      <m:r>
                        <a:rPr lang="en-GB" i="1" noProof="0" smtClean="0">
                          <a:solidFill>
                            <a:schemeClr val="tx1"/>
                          </a:solidFill>
                          <a:latin typeface="Cambria Math" panose="02040503050406030204" pitchFamily="18" charset="0"/>
                          <a:ea typeface="Cambria Math" panose="02040503050406030204" pitchFamily="18" charset="0"/>
                        </a:rPr>
                        <m:t>𝜒</m:t>
                      </m:r>
                      <m:r>
                        <a:rPr lang="en-GB" b="0" i="1" noProof="0" smtClean="0">
                          <a:solidFill>
                            <a:schemeClr val="tx1"/>
                          </a:solidFill>
                          <a:latin typeface="Cambria Math" panose="02040503050406030204" pitchFamily="18" charset="0"/>
                          <a:ea typeface="Cambria Math" panose="02040503050406030204" pitchFamily="18" charset="0"/>
                        </a:rPr>
                        <m:t>=−1→</m:t>
                      </m:r>
                      <m:r>
                        <a:rPr lang="en-GB" b="1" i="1" noProof="0" smtClean="0">
                          <a:solidFill>
                            <a:schemeClr val="tx1"/>
                          </a:solidFill>
                          <a:latin typeface="Cambria Math" panose="02040503050406030204" pitchFamily="18" charset="0"/>
                          <a:ea typeface="Cambria Math" panose="02040503050406030204" pitchFamily="18" charset="0"/>
                        </a:rPr>
                        <m:t>𝑩</m:t>
                      </m:r>
                      <m:r>
                        <a:rPr lang="en-GB" b="0" i="1" noProof="0" smtClean="0">
                          <a:solidFill>
                            <a:schemeClr val="tx1"/>
                          </a:solidFill>
                          <a:latin typeface="Cambria Math" panose="02040503050406030204" pitchFamily="18" charset="0"/>
                          <a:ea typeface="Cambria Math" panose="02040503050406030204" pitchFamily="18" charset="0"/>
                        </a:rPr>
                        <m:t>=0</m:t>
                      </m:r>
                    </m:oMath>
                  </m:oMathPara>
                </a14:m>
                <a:endParaRPr lang="en-GB" b="1" noProof="0" dirty="0">
                  <a:solidFill>
                    <a:schemeClr val="tx1"/>
                  </a:solidFill>
                </a:endParaRPr>
              </a:p>
            </p:txBody>
          </p:sp>
        </mc:Choice>
        <mc:Fallback>
          <p:sp>
            <p:nvSpPr>
              <p:cNvPr id="77" name="ZoneTexte 76">
                <a:extLst>
                  <a:ext uri="{FF2B5EF4-FFF2-40B4-BE49-F238E27FC236}">
                    <a16:creationId xmlns:a16="http://schemas.microsoft.com/office/drawing/2014/main" id="{E3CCD87F-4FCC-4909-0772-9C23968B3AAF}"/>
                  </a:ext>
                </a:extLst>
              </p:cNvPr>
              <p:cNvSpPr txBox="1">
                <a:spLocks noRot="1" noChangeAspect="1" noMove="1" noResize="1" noEditPoints="1" noAdjustHandles="1" noChangeArrowheads="1" noChangeShapeType="1" noTextEdit="1"/>
              </p:cNvSpPr>
              <p:nvPr/>
            </p:nvSpPr>
            <p:spPr>
              <a:xfrm>
                <a:off x="2993026" y="5433548"/>
                <a:ext cx="2814142" cy="615553"/>
              </a:xfrm>
              <a:prstGeom prst="rect">
                <a:avLst/>
              </a:prstGeom>
              <a:blipFill>
                <a:blip r:embed="rId8"/>
                <a:stretch>
                  <a:fillRect l="-1299" t="-2970" b="-2970"/>
                </a:stretch>
              </a:blipFill>
            </p:spPr>
            <p:txBody>
              <a:bodyPr/>
              <a:lstStyle/>
              <a:p>
                <a:r>
                  <a:rPr lang="en-GB">
                    <a:noFill/>
                  </a:rPr>
                  <a:t> </a:t>
                </a:r>
              </a:p>
            </p:txBody>
          </p:sp>
        </mc:Fallback>
      </mc:AlternateContent>
      <p:sp>
        <p:nvSpPr>
          <p:cNvPr id="96" name="ZoneTexte 95">
            <a:extLst>
              <a:ext uri="{FF2B5EF4-FFF2-40B4-BE49-F238E27FC236}">
                <a16:creationId xmlns:a16="http://schemas.microsoft.com/office/drawing/2014/main" id="{55768FDF-8592-15CE-A4C1-4488A4978E8B}"/>
              </a:ext>
            </a:extLst>
          </p:cNvPr>
          <p:cNvSpPr txBox="1"/>
          <p:nvPr/>
        </p:nvSpPr>
        <p:spPr>
          <a:xfrm>
            <a:off x="277743" y="1138583"/>
            <a:ext cx="3096344" cy="338554"/>
          </a:xfrm>
          <a:prstGeom prst="rect">
            <a:avLst/>
          </a:prstGeom>
          <a:noFill/>
        </p:spPr>
        <p:txBody>
          <a:bodyPr wrap="square" rtlCol="0">
            <a:spAutoFit/>
          </a:bodyPr>
          <a:lstStyle/>
          <a:p>
            <a:r>
              <a:rPr lang="en-GB" sz="1600" noProof="0" dirty="0"/>
              <a:t>Chapter based on [1].</a:t>
            </a:r>
          </a:p>
        </p:txBody>
      </p:sp>
      <p:sp>
        <p:nvSpPr>
          <p:cNvPr id="33" name="Espace réservé du contenu 8">
            <a:extLst>
              <a:ext uri="{FF2B5EF4-FFF2-40B4-BE49-F238E27FC236}">
                <a16:creationId xmlns:a16="http://schemas.microsoft.com/office/drawing/2014/main" id="{22D7E8AC-F967-11D4-1BAA-6402D6869435}"/>
              </a:ext>
            </a:extLst>
          </p:cNvPr>
          <p:cNvSpPr txBox="1">
            <a:spLocks/>
          </p:cNvSpPr>
          <p:nvPr/>
        </p:nvSpPr>
        <p:spPr>
          <a:xfrm>
            <a:off x="6257352" y="365418"/>
            <a:ext cx="16580439"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Friction less flow of a current</a:t>
            </a:r>
          </a:p>
        </p:txBody>
      </p:sp>
      <mc:AlternateContent xmlns:mc="http://schemas.openxmlformats.org/markup-compatibility/2006">
        <mc:Choice xmlns:a14="http://schemas.microsoft.com/office/drawing/2010/main" Requires="a14">
          <p:sp>
            <p:nvSpPr>
              <p:cNvPr id="36" name="ZoneTexte 35">
                <a:extLst>
                  <a:ext uri="{FF2B5EF4-FFF2-40B4-BE49-F238E27FC236}">
                    <a16:creationId xmlns:a16="http://schemas.microsoft.com/office/drawing/2014/main" id="{DF7725A8-E8C5-2381-9B5E-F9C13DF2C080}"/>
                  </a:ext>
                </a:extLst>
              </p:cNvPr>
              <p:cNvSpPr txBox="1"/>
              <p:nvPr/>
            </p:nvSpPr>
            <p:spPr>
              <a:xfrm>
                <a:off x="6180014" y="637768"/>
                <a:ext cx="5555754" cy="584775"/>
              </a:xfrm>
              <a:prstGeom prst="rect">
                <a:avLst/>
              </a:prstGeom>
              <a:noFill/>
            </p:spPr>
            <p:txBody>
              <a:bodyPr wrap="square">
                <a:spAutoFit/>
              </a:bodyPr>
              <a:lstStyle/>
              <a:p>
                <a:r>
                  <a:rPr lang="en-GB" sz="1600" noProof="0" dirty="0"/>
                  <a:t>For </a:t>
                </a:r>
                <a14:m>
                  <m:oMath xmlns:m="http://schemas.openxmlformats.org/officeDocument/2006/math">
                    <m:sSub>
                      <m:sSubPr>
                        <m:ctrlPr>
                          <a:rPr lang="en-GB" sz="1600" i="1" noProof="0">
                            <a:latin typeface="Cambria Math" panose="02040503050406030204" pitchFamily="18" charset="0"/>
                          </a:rPr>
                        </m:ctrlPr>
                      </m:sSubPr>
                      <m:e>
                        <m:r>
                          <a:rPr lang="en-GB" sz="1600" i="1" noProof="0" smtClean="0">
                            <a:latin typeface="Cambria Math" panose="02040503050406030204" pitchFamily="18" charset="0"/>
                          </a:rPr>
                          <m:t>𝑇</m:t>
                        </m:r>
                        <m:r>
                          <a:rPr lang="en-GB" sz="1600" i="1" noProof="0" smtClean="0">
                            <a:latin typeface="Cambria Math" panose="02040503050406030204" pitchFamily="18" charset="0"/>
                          </a:rPr>
                          <m:t>&lt;</m:t>
                        </m:r>
                        <m:r>
                          <a:rPr lang="en-GB" sz="1600" i="1" noProof="0" smtClean="0">
                            <a:latin typeface="Cambria Math" panose="02040503050406030204" pitchFamily="18" charset="0"/>
                          </a:rPr>
                          <m:t>𝑇</m:t>
                        </m:r>
                      </m:e>
                      <m:sub>
                        <m:r>
                          <a:rPr lang="en-GB" sz="1600" i="1" noProof="0" smtClean="0">
                            <a:latin typeface="Cambria Math" panose="02040503050406030204" pitchFamily="18" charset="0"/>
                          </a:rPr>
                          <m:t>𝐶</m:t>
                        </m:r>
                      </m:sub>
                    </m:sSub>
                  </m:oMath>
                </a14:m>
                <a:r>
                  <a:rPr lang="en-GB" sz="1600" noProof="0" dirty="0"/>
                  <a:t>, if we let a current flow, it will flow with about the same energy for a time that exceed the age of the universe.</a:t>
                </a:r>
              </a:p>
            </p:txBody>
          </p:sp>
        </mc:Choice>
        <mc:Fallback>
          <p:sp>
            <p:nvSpPr>
              <p:cNvPr id="36" name="ZoneTexte 35">
                <a:extLst>
                  <a:ext uri="{FF2B5EF4-FFF2-40B4-BE49-F238E27FC236}">
                    <a16:creationId xmlns:a16="http://schemas.microsoft.com/office/drawing/2014/main" id="{DF7725A8-E8C5-2381-9B5E-F9C13DF2C080}"/>
                  </a:ext>
                </a:extLst>
              </p:cNvPr>
              <p:cNvSpPr txBox="1">
                <a:spLocks noRot="1" noChangeAspect="1" noMove="1" noResize="1" noEditPoints="1" noAdjustHandles="1" noChangeArrowheads="1" noChangeShapeType="1" noTextEdit="1"/>
              </p:cNvSpPr>
              <p:nvPr/>
            </p:nvSpPr>
            <p:spPr>
              <a:xfrm>
                <a:off x="6180014" y="637768"/>
                <a:ext cx="5555754" cy="584775"/>
              </a:xfrm>
              <a:prstGeom prst="rect">
                <a:avLst/>
              </a:prstGeom>
              <a:blipFill>
                <a:blip r:embed="rId9"/>
                <a:stretch>
                  <a:fillRect l="-659" t="-3125" r="-659" b="-12500"/>
                </a:stretch>
              </a:blipFill>
            </p:spPr>
            <p:txBody>
              <a:bodyPr/>
              <a:lstStyle/>
              <a:p>
                <a:r>
                  <a:rPr lang="en-GB">
                    <a:noFill/>
                  </a:rPr>
                  <a:t> </a:t>
                </a:r>
              </a:p>
            </p:txBody>
          </p:sp>
        </mc:Fallback>
      </mc:AlternateContent>
      <p:grpSp>
        <p:nvGrpSpPr>
          <p:cNvPr id="38" name="Groupe 37">
            <a:extLst>
              <a:ext uri="{FF2B5EF4-FFF2-40B4-BE49-F238E27FC236}">
                <a16:creationId xmlns:a16="http://schemas.microsoft.com/office/drawing/2014/main" id="{30CE614F-4964-0CE2-BCA5-8929F1CDC8B8}"/>
              </a:ext>
            </a:extLst>
          </p:cNvPr>
          <p:cNvGrpSpPr/>
          <p:nvPr/>
        </p:nvGrpSpPr>
        <p:grpSpPr>
          <a:xfrm>
            <a:off x="7225477" y="1408383"/>
            <a:ext cx="3888431" cy="2429270"/>
            <a:chOff x="6121996" y="692696"/>
            <a:chExt cx="5290953" cy="3340007"/>
          </a:xfrm>
        </p:grpSpPr>
        <p:cxnSp>
          <p:nvCxnSpPr>
            <p:cNvPr id="3" name="Connecteur droit avec flèche 2">
              <a:extLst>
                <a:ext uri="{FF2B5EF4-FFF2-40B4-BE49-F238E27FC236}">
                  <a16:creationId xmlns:a16="http://schemas.microsoft.com/office/drawing/2014/main" id="{C956201F-4748-BAD0-BD5E-44448026B0E5}"/>
                </a:ext>
              </a:extLst>
            </p:cNvPr>
            <p:cNvCxnSpPr/>
            <p:nvPr/>
          </p:nvCxnSpPr>
          <p:spPr>
            <a:xfrm>
              <a:off x="6603926" y="2746398"/>
              <a:ext cx="31683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e 36">
              <a:extLst>
                <a:ext uri="{FF2B5EF4-FFF2-40B4-BE49-F238E27FC236}">
                  <a16:creationId xmlns:a16="http://schemas.microsoft.com/office/drawing/2014/main" id="{ACE4B8A9-1F8C-120D-2B9F-A4B772D7438F}"/>
                </a:ext>
              </a:extLst>
            </p:cNvPr>
            <p:cNvGrpSpPr/>
            <p:nvPr/>
          </p:nvGrpSpPr>
          <p:grpSpPr>
            <a:xfrm>
              <a:off x="6121996" y="692696"/>
              <a:ext cx="5290953" cy="3340007"/>
              <a:chOff x="6121996" y="692696"/>
              <a:chExt cx="5290953" cy="3340007"/>
            </a:xfrm>
          </p:grpSpPr>
          <p:cxnSp>
            <p:nvCxnSpPr>
              <p:cNvPr id="4" name="Connecteur droit avec flèche 3">
                <a:extLst>
                  <a:ext uri="{FF2B5EF4-FFF2-40B4-BE49-F238E27FC236}">
                    <a16:creationId xmlns:a16="http://schemas.microsoft.com/office/drawing/2014/main" id="{14302EAE-91E5-2E29-5D91-2591976EF15E}"/>
                  </a:ext>
                </a:extLst>
              </p:cNvPr>
              <p:cNvCxnSpPr>
                <a:cxnSpLocks/>
              </p:cNvCxnSpPr>
              <p:nvPr/>
            </p:nvCxnSpPr>
            <p:spPr>
              <a:xfrm flipV="1">
                <a:off x="6756326" y="796921"/>
                <a:ext cx="0" cy="21018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rme libre : forme 8">
                <a:extLst>
                  <a:ext uri="{FF2B5EF4-FFF2-40B4-BE49-F238E27FC236}">
                    <a16:creationId xmlns:a16="http://schemas.microsoft.com/office/drawing/2014/main" id="{CF0A55F3-5C9C-DEF6-239B-75858E89E6C7}"/>
                  </a:ext>
                </a:extLst>
              </p:cNvPr>
              <p:cNvSpPr/>
              <p:nvPr/>
            </p:nvSpPr>
            <p:spPr>
              <a:xfrm>
                <a:off x="7922196" y="724913"/>
                <a:ext cx="942975" cy="1695450"/>
              </a:xfrm>
              <a:custGeom>
                <a:avLst/>
                <a:gdLst>
                  <a:gd name="connsiteX0" fmla="*/ 942975 w 942975"/>
                  <a:gd name="connsiteY0" fmla="*/ 0 h 1695450"/>
                  <a:gd name="connsiteX1" fmla="*/ 466725 w 942975"/>
                  <a:gd name="connsiteY1" fmla="*/ 1295400 h 1695450"/>
                  <a:gd name="connsiteX2" fmla="*/ 0 w 942975"/>
                  <a:gd name="connsiteY2" fmla="*/ 1695450 h 1695450"/>
                </a:gdLst>
                <a:ahLst/>
                <a:cxnLst>
                  <a:cxn ang="0">
                    <a:pos x="connsiteX0" y="connsiteY0"/>
                  </a:cxn>
                  <a:cxn ang="0">
                    <a:pos x="connsiteX1" y="connsiteY1"/>
                  </a:cxn>
                  <a:cxn ang="0">
                    <a:pos x="connsiteX2" y="connsiteY2"/>
                  </a:cxn>
                </a:cxnLst>
                <a:rect l="l" t="t" r="r" b="b"/>
                <a:pathLst>
                  <a:path w="942975" h="1695450">
                    <a:moveTo>
                      <a:pt x="942975" y="0"/>
                    </a:moveTo>
                    <a:cubicBezTo>
                      <a:pt x="783431" y="506412"/>
                      <a:pt x="623888" y="1012825"/>
                      <a:pt x="466725" y="1295400"/>
                    </a:cubicBezTo>
                    <a:cubicBezTo>
                      <a:pt x="309562" y="1577975"/>
                      <a:pt x="154781" y="1636712"/>
                      <a:pt x="0" y="1695450"/>
                    </a:cubicBezTo>
                  </a:path>
                </a:pathLst>
              </a:custGeom>
              <a:no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0" name="Connecteur droit 9">
                <a:extLst>
                  <a:ext uri="{FF2B5EF4-FFF2-40B4-BE49-F238E27FC236}">
                    <a16:creationId xmlns:a16="http://schemas.microsoft.com/office/drawing/2014/main" id="{3D8E0D1A-1C9D-14E2-F7A9-995A8FA6CC64}"/>
                  </a:ext>
                </a:extLst>
              </p:cNvPr>
              <p:cNvCxnSpPr>
                <a:stCxn id="9" idx="2"/>
              </p:cNvCxnSpPr>
              <p:nvPr/>
            </p:nvCxnSpPr>
            <p:spPr>
              <a:xfrm>
                <a:off x="7922196" y="2420363"/>
                <a:ext cx="0" cy="326035"/>
              </a:xfrm>
              <a:prstGeom prst="line">
                <a:avLst/>
              </a:prstGeom>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B9F266C8-9E4D-B0DB-9C27-8BD1A9B0971D}"/>
                      </a:ext>
                    </a:extLst>
                  </p:cNvPr>
                  <p:cNvSpPr txBox="1"/>
                  <p:nvPr/>
                </p:nvSpPr>
                <p:spPr>
                  <a:xfrm>
                    <a:off x="8322418" y="2823944"/>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rPr>
                            <m:t>𝑇</m:t>
                          </m:r>
                        </m:oMath>
                      </m:oMathPara>
                    </a14:m>
                    <a:endParaRPr lang="en-GB" noProof="0" dirty="0"/>
                  </a:p>
                </p:txBody>
              </p:sp>
            </mc:Choice>
            <mc:Fallback>
              <p:sp>
                <p:nvSpPr>
                  <p:cNvPr id="11" name="ZoneTexte 10">
                    <a:extLst>
                      <a:ext uri="{FF2B5EF4-FFF2-40B4-BE49-F238E27FC236}">
                        <a16:creationId xmlns:a16="http://schemas.microsoft.com/office/drawing/2014/main" id="{B9F266C8-9E4D-B0DB-9C27-8BD1A9B0971D}"/>
                      </a:ext>
                    </a:extLst>
                  </p:cNvPr>
                  <p:cNvSpPr txBox="1">
                    <a:spLocks noRot="1" noChangeAspect="1" noMove="1" noResize="1" noEditPoints="1" noAdjustHandles="1" noChangeArrowheads="1" noChangeShapeType="1" noTextEdit="1"/>
                  </p:cNvSpPr>
                  <p:nvPr/>
                </p:nvSpPr>
                <p:spPr>
                  <a:xfrm>
                    <a:off x="8322418" y="2823944"/>
                    <a:ext cx="2814142" cy="369332"/>
                  </a:xfrm>
                  <a:prstGeom prst="rect">
                    <a:avLst/>
                  </a:prstGeom>
                  <a:blipFill>
                    <a:blip r:embed="rId10"/>
                    <a:stretch>
                      <a:fillRect b="-2954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77E0F162-4EA7-BB89-2976-4DD7505A6C98}"/>
                      </a:ext>
                    </a:extLst>
                  </p:cNvPr>
                  <p:cNvSpPr txBox="1"/>
                  <p:nvPr/>
                </p:nvSpPr>
                <p:spPr>
                  <a:xfrm>
                    <a:off x="7088746" y="2778664"/>
                    <a:ext cx="16668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 </m:t>
                              </m:r>
                              <m:r>
                                <a:rPr lang="en-GB" i="1" noProof="0" smtClean="0">
                                  <a:latin typeface="Cambria Math" panose="02040503050406030204" pitchFamily="18" charset="0"/>
                                </a:rPr>
                                <m:t>𝑇</m:t>
                              </m:r>
                            </m:e>
                            <m:sub>
                              <m:r>
                                <a:rPr lang="en-GB" i="1" noProof="0" smtClean="0">
                                  <a:latin typeface="Cambria Math" panose="02040503050406030204" pitchFamily="18" charset="0"/>
                                </a:rPr>
                                <m:t>𝐶</m:t>
                              </m:r>
                            </m:sub>
                          </m:sSub>
                        </m:oMath>
                      </m:oMathPara>
                    </a14:m>
                    <a:endParaRPr lang="en-GB" noProof="0" dirty="0"/>
                  </a:p>
                </p:txBody>
              </p:sp>
            </mc:Choice>
            <mc:Fallback>
              <p:sp>
                <p:nvSpPr>
                  <p:cNvPr id="12" name="ZoneTexte 11">
                    <a:extLst>
                      <a:ext uri="{FF2B5EF4-FFF2-40B4-BE49-F238E27FC236}">
                        <a16:creationId xmlns:a16="http://schemas.microsoft.com/office/drawing/2014/main" id="{77E0F162-4EA7-BB89-2976-4DD7505A6C98}"/>
                      </a:ext>
                    </a:extLst>
                  </p:cNvPr>
                  <p:cNvSpPr txBox="1">
                    <a:spLocks noRot="1" noChangeAspect="1" noMove="1" noResize="1" noEditPoints="1" noAdjustHandles="1" noChangeArrowheads="1" noChangeShapeType="1" noTextEdit="1"/>
                  </p:cNvSpPr>
                  <p:nvPr/>
                </p:nvSpPr>
                <p:spPr>
                  <a:xfrm>
                    <a:off x="7088746" y="2778664"/>
                    <a:ext cx="1666899" cy="369332"/>
                  </a:xfrm>
                  <a:prstGeom prst="rect">
                    <a:avLst/>
                  </a:prstGeom>
                  <a:blipFill>
                    <a:blip r:embed="rId11"/>
                    <a:stretch>
                      <a:fillRect b="-38636"/>
                    </a:stretch>
                  </a:blipFill>
                </p:spPr>
                <p:txBody>
                  <a:bodyPr/>
                  <a:lstStyle/>
                  <a:p>
                    <a:r>
                      <a:rPr lang="en-GB">
                        <a:noFill/>
                      </a:rPr>
                      <a:t> </a:t>
                    </a:r>
                  </a:p>
                </p:txBody>
              </p:sp>
            </mc:Fallback>
          </mc:AlternateContent>
          <p:sp>
            <p:nvSpPr>
              <p:cNvPr id="13" name="ZoneTexte 12">
                <a:extLst>
                  <a:ext uri="{FF2B5EF4-FFF2-40B4-BE49-F238E27FC236}">
                    <a16:creationId xmlns:a16="http://schemas.microsoft.com/office/drawing/2014/main" id="{0B16E0A7-0C16-AF46-1B48-8C97CD2F69A3}"/>
                  </a:ext>
                </a:extLst>
              </p:cNvPr>
              <p:cNvSpPr txBox="1"/>
              <p:nvPr/>
            </p:nvSpPr>
            <p:spPr>
              <a:xfrm>
                <a:off x="6406523" y="3228695"/>
                <a:ext cx="5006426" cy="804008"/>
              </a:xfrm>
              <a:prstGeom prst="rect">
                <a:avLst/>
              </a:prstGeom>
              <a:noFill/>
            </p:spPr>
            <p:txBody>
              <a:bodyPr wrap="square" rtlCol="0">
                <a:spAutoFit/>
              </a:bodyPr>
              <a:lstStyle/>
              <a:p>
                <a:pPr marL="285750" indent="-285750">
                  <a:buFont typeface="Wingdings" panose="05000000000000000000" pitchFamily="2" charset="2"/>
                  <a:buChar char="Ø"/>
                </a:pPr>
                <a:r>
                  <a:rPr lang="en-GB" sz="1600" i="1" noProof="0" dirty="0"/>
                  <a:t>Drop in the resistivity under the critical temperature.</a:t>
                </a:r>
              </a:p>
            </p:txBody>
          </p:sp>
          <p:cxnSp>
            <p:nvCxnSpPr>
              <p:cNvPr id="15" name="Connecteur droit 14">
                <a:extLst>
                  <a:ext uri="{FF2B5EF4-FFF2-40B4-BE49-F238E27FC236}">
                    <a16:creationId xmlns:a16="http://schemas.microsoft.com/office/drawing/2014/main" id="{5D333033-FBF1-D287-9DBA-E0C7EC4FE127}"/>
                  </a:ext>
                </a:extLst>
              </p:cNvPr>
              <p:cNvCxnSpPr>
                <a:cxnSpLocks/>
              </p:cNvCxnSpPr>
              <p:nvPr/>
            </p:nvCxnSpPr>
            <p:spPr>
              <a:xfrm flipH="1">
                <a:off x="6756326" y="2744695"/>
                <a:ext cx="1165870" cy="0"/>
              </a:xfrm>
              <a:prstGeom prst="line">
                <a:avLst/>
              </a:prstGeom>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0AF95FB6-A22E-D509-215D-04010BED70FF}"/>
                      </a:ext>
                    </a:extLst>
                  </p:cNvPr>
                  <p:cNvSpPr txBox="1"/>
                  <p:nvPr/>
                </p:nvSpPr>
                <p:spPr>
                  <a:xfrm>
                    <a:off x="6121996" y="692696"/>
                    <a:ext cx="16668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𝜌</m:t>
                          </m:r>
                        </m:oMath>
                      </m:oMathPara>
                    </a14:m>
                    <a:endParaRPr lang="en-GB" noProof="0" dirty="0"/>
                  </a:p>
                </p:txBody>
              </p:sp>
            </mc:Choice>
            <mc:Fallback>
              <p:sp>
                <p:nvSpPr>
                  <p:cNvPr id="18" name="ZoneTexte 17">
                    <a:extLst>
                      <a:ext uri="{FF2B5EF4-FFF2-40B4-BE49-F238E27FC236}">
                        <a16:creationId xmlns:a16="http://schemas.microsoft.com/office/drawing/2014/main" id="{0AF95FB6-A22E-D509-215D-04010BED70FF}"/>
                      </a:ext>
                    </a:extLst>
                  </p:cNvPr>
                  <p:cNvSpPr txBox="1">
                    <a:spLocks noRot="1" noChangeAspect="1" noMove="1" noResize="1" noEditPoints="1" noAdjustHandles="1" noChangeArrowheads="1" noChangeShapeType="1" noTextEdit="1"/>
                  </p:cNvSpPr>
                  <p:nvPr/>
                </p:nvSpPr>
                <p:spPr>
                  <a:xfrm>
                    <a:off x="6121996" y="692696"/>
                    <a:ext cx="1666899" cy="369332"/>
                  </a:xfrm>
                  <a:prstGeom prst="rect">
                    <a:avLst/>
                  </a:prstGeom>
                  <a:blipFill>
                    <a:blip r:embed="rId12"/>
                    <a:stretch>
                      <a:fillRect b="-50000"/>
                    </a:stretch>
                  </a:blipFill>
                </p:spPr>
                <p:txBody>
                  <a:bodyPr/>
                  <a:lstStyle/>
                  <a:p>
                    <a:r>
                      <a:rPr lang="en-GB">
                        <a:noFill/>
                      </a:rPr>
                      <a:t> </a:t>
                    </a:r>
                  </a:p>
                </p:txBody>
              </p:sp>
            </mc:Fallback>
          </mc:AlternateContent>
        </p:grpSp>
      </p:grpSp>
      <p:sp>
        <p:nvSpPr>
          <p:cNvPr id="39" name="Espace réservé du contenu 8">
            <a:extLst>
              <a:ext uri="{FF2B5EF4-FFF2-40B4-BE49-F238E27FC236}">
                <a16:creationId xmlns:a16="http://schemas.microsoft.com/office/drawing/2014/main" id="{A4552946-7AD1-9EE2-0345-B54DEE364BCB}"/>
              </a:ext>
            </a:extLst>
          </p:cNvPr>
          <p:cNvSpPr txBox="1">
            <a:spLocks/>
          </p:cNvSpPr>
          <p:nvPr/>
        </p:nvSpPr>
        <p:spPr>
          <a:xfrm>
            <a:off x="6375375" y="4556128"/>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Practical applications</a:t>
            </a:r>
          </a:p>
        </p:txBody>
      </p:sp>
      <mc:AlternateContent xmlns:mc="http://schemas.openxmlformats.org/markup-compatibility/2006">
        <mc:Choice xmlns:a14="http://schemas.microsoft.com/office/drawing/2010/main" Requires="a14">
          <p:sp>
            <p:nvSpPr>
              <p:cNvPr id="40" name="ZoneTexte 39">
                <a:extLst>
                  <a:ext uri="{FF2B5EF4-FFF2-40B4-BE49-F238E27FC236}">
                    <a16:creationId xmlns:a16="http://schemas.microsoft.com/office/drawing/2014/main" id="{9A670331-9B0C-F16A-C007-1F94CDB69154}"/>
                  </a:ext>
                </a:extLst>
              </p:cNvPr>
              <p:cNvSpPr txBox="1"/>
              <p:nvPr/>
            </p:nvSpPr>
            <p:spPr>
              <a:xfrm>
                <a:off x="6257353" y="4880944"/>
                <a:ext cx="5662637" cy="1077218"/>
              </a:xfrm>
              <a:prstGeom prst="rect">
                <a:avLst/>
              </a:prstGeom>
              <a:noFill/>
            </p:spPr>
            <p:txBody>
              <a:bodyPr wrap="square" rtlCol="0">
                <a:spAutoFit/>
              </a:bodyPr>
              <a:lstStyle/>
              <a:p>
                <a:pPr marL="285750" indent="-285750">
                  <a:buFont typeface="Courier New" panose="02070309020205020404" pitchFamily="49" charset="0"/>
                  <a:buChar char="o"/>
                </a:pPr>
                <a:r>
                  <a:rPr lang="en-GB" sz="1600" noProof="0" dirty="0"/>
                  <a:t>SQUID:  Superconducting quantum interference device. Measurement of weak magnetic fields( </a:t>
                </a:r>
                <a14:m>
                  <m:oMath xmlns:m="http://schemas.openxmlformats.org/officeDocument/2006/math">
                    <m:sSup>
                      <m:sSupPr>
                        <m:ctrlPr>
                          <a:rPr lang="en-GB" sz="160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−18</m:t>
                        </m:r>
                      </m:sup>
                    </m:sSup>
                  </m:oMath>
                </a14:m>
                <a:r>
                  <a:rPr lang="en-GB" sz="1600" noProof="0" dirty="0"/>
                  <a:t> T).</a:t>
                </a:r>
              </a:p>
              <a:p>
                <a:pPr marL="285750" indent="-285750">
                  <a:buFont typeface="Courier New" panose="02070309020205020404" pitchFamily="49" charset="0"/>
                  <a:buChar char="o"/>
                </a:pPr>
                <a:r>
                  <a:rPr lang="en-GB" sz="1600" noProof="0" dirty="0"/>
                  <a:t>NMRI: 2 T fields with superconducting coil.</a:t>
                </a:r>
              </a:p>
              <a:p>
                <a:pPr marL="285750" indent="-285750">
                  <a:buFont typeface="Courier New" panose="02070309020205020404" pitchFamily="49" charset="0"/>
                  <a:buChar char="o"/>
                </a:pPr>
                <a:r>
                  <a:rPr lang="en-GB" sz="1600" noProof="0" dirty="0"/>
                  <a:t>Superconducting magnetic energy storage.</a:t>
                </a:r>
              </a:p>
            </p:txBody>
          </p:sp>
        </mc:Choice>
        <mc:Fallback>
          <p:sp>
            <p:nvSpPr>
              <p:cNvPr id="40" name="ZoneTexte 39">
                <a:extLst>
                  <a:ext uri="{FF2B5EF4-FFF2-40B4-BE49-F238E27FC236}">
                    <a16:creationId xmlns:a16="http://schemas.microsoft.com/office/drawing/2014/main" id="{9A670331-9B0C-F16A-C007-1F94CDB69154}"/>
                  </a:ext>
                </a:extLst>
              </p:cNvPr>
              <p:cNvSpPr txBox="1">
                <a:spLocks noRot="1" noChangeAspect="1" noMove="1" noResize="1" noEditPoints="1" noAdjustHandles="1" noChangeArrowheads="1" noChangeShapeType="1" noTextEdit="1"/>
              </p:cNvSpPr>
              <p:nvPr/>
            </p:nvSpPr>
            <p:spPr>
              <a:xfrm>
                <a:off x="6257353" y="4880944"/>
                <a:ext cx="5662637" cy="1077218"/>
              </a:xfrm>
              <a:prstGeom prst="rect">
                <a:avLst/>
              </a:prstGeom>
              <a:blipFill>
                <a:blip r:embed="rId13"/>
                <a:stretch>
                  <a:fillRect l="-431" t="-1705" b="-6818"/>
                </a:stretch>
              </a:blipFill>
            </p:spPr>
            <p:txBody>
              <a:bodyPr/>
              <a:lstStyle/>
              <a:p>
                <a:r>
                  <a:rPr lang="en-GB">
                    <a:noFill/>
                  </a:rPr>
                  <a:t> </a:t>
                </a:r>
              </a:p>
            </p:txBody>
          </p:sp>
        </mc:Fallback>
      </mc:AlternateContent>
    </p:spTree>
    <p:extLst>
      <p:ext uri="{BB962C8B-B14F-4D97-AF65-F5344CB8AC3E}">
        <p14:creationId xmlns:p14="http://schemas.microsoft.com/office/powerpoint/2010/main" val="37254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16" grpId="0"/>
      <p:bldP spid="17" grpId="0"/>
      <p:bldP spid="26" grpId="0" animBg="1"/>
      <p:bldP spid="34" grpId="0"/>
      <p:bldP spid="35" grpId="0"/>
      <p:bldP spid="54" grpId="0"/>
      <p:bldP spid="55" grpId="0"/>
      <p:bldP spid="76" grpId="0"/>
      <p:bldP spid="77" grpId="0"/>
      <p:bldP spid="96" grpId="0"/>
      <p:bldP spid="33" grpId="0"/>
      <p:bldP spid="36"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7284-08F2-871F-0D63-2BB21A89B30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EB58BF5-08CF-B7F6-D437-A6CB1A03CD0A}"/>
              </a:ext>
            </a:extLst>
          </p:cNvPr>
          <p:cNvSpPr>
            <a:spLocks noGrp="1"/>
          </p:cNvSpPr>
          <p:nvPr>
            <p:ph type="title"/>
          </p:nvPr>
        </p:nvSpPr>
        <p:spPr/>
        <p:txBody>
          <a:bodyPr/>
          <a:lstStyle/>
          <a:p>
            <a:r>
              <a:rPr lang="en-GB" noProof="0" dirty="0"/>
              <a:t>Proximity effects</a:t>
            </a:r>
          </a:p>
        </p:txBody>
      </p:sp>
      <p:sp>
        <p:nvSpPr>
          <p:cNvPr id="4" name="Espace réservé du pied de page 3">
            <a:extLst>
              <a:ext uri="{FF2B5EF4-FFF2-40B4-BE49-F238E27FC236}">
                <a16:creationId xmlns:a16="http://schemas.microsoft.com/office/drawing/2014/main" id="{213B77A7-FE91-3F19-07C1-A4FF8ABD22E4}"/>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325C241F-2233-992C-A168-3DB3ED188841}"/>
              </a:ext>
            </a:extLst>
          </p:cNvPr>
          <p:cNvSpPr>
            <a:spLocks noGrp="1"/>
          </p:cNvSpPr>
          <p:nvPr>
            <p:ph type="sldNum" sz="quarter" idx="4"/>
          </p:nvPr>
        </p:nvSpPr>
        <p:spPr/>
        <p:txBody>
          <a:bodyPr/>
          <a:lstStyle/>
          <a:p>
            <a:fld id="{C05EE493-AD2E-4872-B2F6-8F12A747F0A5}" type="slidenum">
              <a:rPr lang="en-GB" noProof="0" smtClean="0"/>
              <a:pPr/>
              <a:t>20</a:t>
            </a:fld>
            <a:endParaRPr lang="en-GB" noProof="0" dirty="0"/>
          </a:p>
        </p:txBody>
      </p:sp>
      <p:sp>
        <p:nvSpPr>
          <p:cNvPr id="6" name="Espace réservé de la date 5">
            <a:extLst>
              <a:ext uri="{FF2B5EF4-FFF2-40B4-BE49-F238E27FC236}">
                <a16:creationId xmlns:a16="http://schemas.microsoft.com/office/drawing/2014/main" id="{E4B82347-5C7B-6449-9978-1E25CFCD0698}"/>
              </a:ext>
            </a:extLst>
          </p:cNvPr>
          <p:cNvSpPr>
            <a:spLocks noGrp="1"/>
          </p:cNvSpPr>
          <p:nvPr>
            <p:ph type="dt" sz="half" idx="2"/>
          </p:nvPr>
        </p:nvSpPr>
        <p:spPr/>
        <p:txBody>
          <a:bodyPr/>
          <a:lstStyle/>
          <a:p>
            <a:r>
              <a:rPr lang="en-GB" noProof="0" dirty="0"/>
              <a:t>24.02.2025</a:t>
            </a:r>
          </a:p>
        </p:txBody>
      </p:sp>
      <p:sp>
        <p:nvSpPr>
          <p:cNvPr id="24" name="Espace réservé du contenu 8">
            <a:extLst>
              <a:ext uri="{FF2B5EF4-FFF2-40B4-BE49-F238E27FC236}">
                <a16:creationId xmlns:a16="http://schemas.microsoft.com/office/drawing/2014/main" id="{357C1225-4DE1-1990-58F0-AC6CA4ECDE34}"/>
              </a:ext>
            </a:extLst>
          </p:cNvPr>
          <p:cNvSpPr txBox="1">
            <a:spLocks/>
          </p:cNvSpPr>
          <p:nvPr/>
        </p:nvSpPr>
        <p:spPr>
          <a:xfrm>
            <a:off x="447008" y="1052736"/>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Normal metals</a:t>
            </a:r>
          </a:p>
        </p:txBody>
      </p:sp>
      <mc:AlternateContent xmlns:mc="http://schemas.openxmlformats.org/markup-compatibility/2006">
        <mc:Choice xmlns:a14="http://schemas.microsoft.com/office/drawing/2010/main" Requires="a14">
          <p:sp>
            <p:nvSpPr>
              <p:cNvPr id="25" name="ZoneTexte 24">
                <a:extLst>
                  <a:ext uri="{FF2B5EF4-FFF2-40B4-BE49-F238E27FC236}">
                    <a16:creationId xmlns:a16="http://schemas.microsoft.com/office/drawing/2014/main" id="{0E8415E7-D812-F65E-8443-4B656973F2F1}"/>
                  </a:ext>
                </a:extLst>
              </p:cNvPr>
              <p:cNvSpPr txBox="1"/>
              <p:nvPr/>
            </p:nvSpPr>
            <p:spPr>
              <a:xfrm>
                <a:off x="358130" y="1295903"/>
                <a:ext cx="6024236" cy="1824538"/>
              </a:xfrm>
              <a:prstGeom prst="rect">
                <a:avLst/>
              </a:prstGeom>
              <a:noFill/>
            </p:spPr>
            <p:txBody>
              <a:bodyPr wrap="square" rtlCol="0">
                <a:spAutoFit/>
              </a:bodyPr>
              <a:lstStyle/>
              <a:p>
                <a:r>
                  <a:rPr lang="en-GB" sz="1600" noProof="0" dirty="0"/>
                  <a:t>Two materials, two electron orders. After some time, the Cooper-pair is destroyed by scattering events. The pair is prone to decoherence. We expect an exponential decay of the presence of Cooper pairs with the penetration depth.</a:t>
                </a:r>
              </a:p>
              <a:p>
                <a:r>
                  <a:rPr lang="en-GB" sz="1600" noProof="0" dirty="0"/>
                  <a:t>The coherence length </a:t>
                </a:r>
                <a14:m>
                  <m:oMath xmlns:m="http://schemas.openxmlformats.org/officeDocument/2006/math">
                    <m:r>
                      <a:rPr lang="en-GB" sz="1600" i="1" noProof="0" smtClean="0">
                        <a:latin typeface="Cambria Math" panose="02040503050406030204" pitchFamily="18" charset="0"/>
                        <a:ea typeface="Cambria Math" panose="02040503050406030204" pitchFamily="18" charset="0"/>
                      </a:rPr>
                      <m:t>𝜉</m:t>
                    </m:r>
                    <m:r>
                      <a:rPr lang="en-GB" sz="1600" b="0" i="1" noProof="0" smtClean="0">
                        <a:latin typeface="Cambria Math" panose="02040503050406030204" pitchFamily="18" charset="0"/>
                        <a:ea typeface="Cambria Math" panose="02040503050406030204" pitchFamily="18" charset="0"/>
                      </a:rPr>
                      <m:t>=</m:t>
                    </m:r>
                    <m:rad>
                      <m:radPr>
                        <m:degHide m:val="on"/>
                        <m:ctrlPr>
                          <a:rPr lang="en-GB" sz="1600" b="0" i="1" noProof="0" smtClean="0">
                            <a:latin typeface="Cambria Math" panose="02040503050406030204" pitchFamily="18" charset="0"/>
                            <a:ea typeface="Cambria Math" panose="02040503050406030204" pitchFamily="18" charset="0"/>
                          </a:rPr>
                        </m:ctrlPr>
                      </m:radPr>
                      <m:deg/>
                      <m:e>
                        <m:f>
                          <m:fPr>
                            <m:ctrlPr>
                              <a:rPr lang="en-GB" sz="1600" b="0" i="1" noProof="0" smtClean="0">
                                <a:latin typeface="Cambria Math" panose="02040503050406030204" pitchFamily="18" charset="0"/>
                                <a:ea typeface="Cambria Math" panose="02040503050406030204" pitchFamily="18" charset="0"/>
                              </a:rPr>
                            </m:ctrlPr>
                          </m:fPr>
                          <m:num>
                            <m:r>
                              <a:rPr lang="en-GB" sz="1600" b="0" i="1" noProof="0" smtClean="0">
                                <a:latin typeface="Cambria Math" panose="02040503050406030204" pitchFamily="18" charset="0"/>
                                <a:ea typeface="Cambria Math" panose="02040503050406030204" pitchFamily="18" charset="0"/>
                              </a:rPr>
                              <m:t>𝐷</m:t>
                            </m:r>
                          </m:num>
                          <m:den>
                            <m:r>
                              <a:rPr lang="en-GB" sz="1600" b="0" i="1" noProof="0" smtClean="0">
                                <a:latin typeface="Cambria Math" panose="02040503050406030204" pitchFamily="18" charset="0"/>
                                <a:ea typeface="Cambria Math" panose="02040503050406030204" pitchFamily="18" charset="0"/>
                              </a:rPr>
                              <m:t>2</m:t>
                            </m:r>
                            <m:r>
                              <a:rPr lang="en-GB" sz="1600" b="0" i="1" noProof="0" smtClean="0">
                                <a:latin typeface="Cambria Math" panose="02040503050406030204" pitchFamily="18" charset="0"/>
                                <a:ea typeface="Cambria Math" panose="02040503050406030204" pitchFamily="18" charset="0"/>
                              </a:rPr>
                              <m:t>𝜋</m:t>
                            </m:r>
                            <m:r>
                              <a:rPr lang="en-GB" sz="1600" b="0" i="1" noProof="0" smtClean="0">
                                <a:latin typeface="Cambria Math" panose="02040503050406030204" pitchFamily="18" charset="0"/>
                                <a:ea typeface="Cambria Math" panose="02040503050406030204" pitchFamily="18" charset="0"/>
                              </a:rPr>
                              <m:t>𝑇</m:t>
                            </m:r>
                          </m:den>
                        </m:f>
                      </m:e>
                    </m:rad>
                    <m:r>
                      <a:rPr lang="en-GB" sz="1600" b="0" i="1" noProof="0" smtClean="0">
                        <a:latin typeface="Cambria Math" panose="02040503050406030204" pitchFamily="18" charset="0"/>
                        <a:ea typeface="Cambria Math" panose="02040503050406030204" pitchFamily="18" charset="0"/>
                      </a:rPr>
                      <m:t>.</m:t>
                    </m:r>
                    <m:r>
                      <a:rPr lang="en-GB" sz="1600" b="0" i="1" noProof="0" smtClean="0">
                        <a:latin typeface="Cambria Math" panose="02040503050406030204" pitchFamily="18" charset="0"/>
                        <a:ea typeface="Cambria Math" panose="02040503050406030204" pitchFamily="18" charset="0"/>
                      </a:rPr>
                      <m:t>𝐷</m:t>
                    </m:r>
                  </m:oMath>
                </a14:m>
                <a:r>
                  <a:rPr lang="en-GB" sz="1600" noProof="0" dirty="0"/>
                  <a:t> diffusion </a:t>
                </a:r>
                <a:r>
                  <a:rPr lang="en-GB" sz="1600" noProof="0" dirty="0" err="1"/>
                  <a:t>coeff</a:t>
                </a:r>
                <a:r>
                  <a:rPr lang="en-GB" sz="1600" noProof="0" dirty="0"/>
                  <a:t> of the electrons. [4]</a:t>
                </a:r>
              </a:p>
            </p:txBody>
          </p:sp>
        </mc:Choice>
        <mc:Fallback>
          <p:sp>
            <p:nvSpPr>
              <p:cNvPr id="25" name="ZoneTexte 24">
                <a:extLst>
                  <a:ext uri="{FF2B5EF4-FFF2-40B4-BE49-F238E27FC236}">
                    <a16:creationId xmlns:a16="http://schemas.microsoft.com/office/drawing/2014/main" id="{0E8415E7-D812-F65E-8443-4B656973F2F1}"/>
                  </a:ext>
                </a:extLst>
              </p:cNvPr>
              <p:cNvSpPr txBox="1">
                <a:spLocks noRot="1" noChangeAspect="1" noMove="1" noResize="1" noEditPoints="1" noAdjustHandles="1" noChangeArrowheads="1" noChangeShapeType="1" noTextEdit="1"/>
              </p:cNvSpPr>
              <p:nvPr/>
            </p:nvSpPr>
            <p:spPr>
              <a:xfrm>
                <a:off x="358130" y="1295903"/>
                <a:ext cx="6024236" cy="1824538"/>
              </a:xfrm>
              <a:prstGeom prst="rect">
                <a:avLst/>
              </a:prstGeom>
              <a:blipFill>
                <a:blip r:embed="rId2"/>
                <a:stretch>
                  <a:fillRect l="-607" t="-1003" b="-3679"/>
                </a:stretch>
              </a:blipFill>
            </p:spPr>
            <p:txBody>
              <a:bodyPr/>
              <a:lstStyle/>
              <a:p>
                <a:r>
                  <a:rPr lang="en-GB">
                    <a:noFill/>
                  </a:rPr>
                  <a:t> </a:t>
                </a:r>
              </a:p>
            </p:txBody>
          </p:sp>
        </mc:Fallback>
      </mc:AlternateContent>
      <p:sp>
        <p:nvSpPr>
          <p:cNvPr id="26" name="Espace réservé du contenu 8">
            <a:extLst>
              <a:ext uri="{FF2B5EF4-FFF2-40B4-BE49-F238E27FC236}">
                <a16:creationId xmlns:a16="http://schemas.microsoft.com/office/drawing/2014/main" id="{2F8B93E0-1A72-8B86-21FF-DFD51D2CFA93}"/>
              </a:ext>
            </a:extLst>
          </p:cNvPr>
          <p:cNvSpPr txBox="1">
            <a:spLocks/>
          </p:cNvSpPr>
          <p:nvPr/>
        </p:nvSpPr>
        <p:spPr>
          <a:xfrm>
            <a:off x="447008" y="3345302"/>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Ferromagnets</a:t>
            </a:r>
          </a:p>
        </p:txBody>
      </p:sp>
      <mc:AlternateContent xmlns:mc="http://schemas.openxmlformats.org/markup-compatibility/2006">
        <mc:Choice xmlns:a14="http://schemas.microsoft.com/office/drawing/2010/main" Requires="a14">
          <p:sp>
            <p:nvSpPr>
              <p:cNvPr id="27" name="ZoneTexte 26">
                <a:extLst>
                  <a:ext uri="{FF2B5EF4-FFF2-40B4-BE49-F238E27FC236}">
                    <a16:creationId xmlns:a16="http://schemas.microsoft.com/office/drawing/2014/main" id="{566624A0-F3C9-FC56-C99E-E322FC753DE3}"/>
                  </a:ext>
                </a:extLst>
              </p:cNvPr>
              <p:cNvSpPr txBox="1"/>
              <p:nvPr/>
            </p:nvSpPr>
            <p:spPr>
              <a:xfrm>
                <a:off x="342922" y="3543495"/>
                <a:ext cx="6329142" cy="2796022"/>
              </a:xfrm>
              <a:prstGeom prst="rect">
                <a:avLst/>
              </a:prstGeom>
              <a:noFill/>
            </p:spPr>
            <p:txBody>
              <a:bodyPr wrap="square" rtlCol="0">
                <a:spAutoFit/>
              </a:bodyPr>
              <a:lstStyle/>
              <a:p>
                <a:r>
                  <a:rPr lang="en-GB" sz="1600" noProof="0" dirty="0"/>
                  <a:t>Spin polarization (Zeeman splitting) gives different energies to the incident electrons (</a:t>
                </a:r>
                <a14:m>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𝐸</m:t>
                        </m:r>
                      </m:e>
                      <m:sub>
                        <m:r>
                          <a:rPr lang="en-GB" sz="1600" i="1" noProof="0" smtClean="0">
                            <a:latin typeface="Cambria Math" panose="02040503050406030204" pitchFamily="18" charset="0"/>
                            <a:ea typeface="Cambria Math" panose="02040503050406030204" pitchFamily="18" charset="0"/>
                          </a:rPr>
                          <m:t>↑</m:t>
                        </m:r>
                      </m:sub>
                    </m:sSub>
                    <m:r>
                      <a:rPr lang="en-GB" sz="1600" b="0" i="1" noProof="0" smtClean="0">
                        <a:latin typeface="Cambria Math" panose="02040503050406030204" pitchFamily="18" charset="0"/>
                      </a:rPr>
                      <m:t>&lt;</m:t>
                    </m:r>
                    <m:sSub>
                      <m:sSubPr>
                        <m:ctrlPr>
                          <a:rPr lang="en-GB" sz="1600" b="0" i="1" noProof="0" smtClean="0">
                            <a:latin typeface="Cambria Math" panose="02040503050406030204" pitchFamily="18" charset="0"/>
                          </a:rPr>
                        </m:ctrlPr>
                      </m:sSubPr>
                      <m:e>
                        <m:r>
                          <a:rPr lang="en-GB" sz="1600" b="0" i="1" noProof="0" smtClean="0">
                            <a:latin typeface="Cambria Math" panose="02040503050406030204" pitchFamily="18" charset="0"/>
                          </a:rPr>
                          <m:t>𝐸</m:t>
                        </m:r>
                      </m:e>
                      <m:sub>
                        <m:r>
                          <a:rPr lang="en-GB" sz="1600" b="0" i="1" noProof="0" smtClean="0">
                            <a:latin typeface="Cambria Math" panose="02040503050406030204" pitchFamily="18" charset="0"/>
                            <a:ea typeface="Cambria Math" panose="02040503050406030204" pitchFamily="18" charset="0"/>
                          </a:rPr>
                          <m:t>↓</m:t>
                        </m:r>
                      </m:sub>
                    </m:sSub>
                  </m:oMath>
                </a14:m>
                <a:r>
                  <a:rPr lang="en-GB" sz="1600" noProof="0" dirty="0"/>
                  <a:t>). The Copper-pair acquires a non-zero momentum in the SC. Leads to oscillations in the superconducting order parameter over the superconducting coherence length.</a:t>
                </a:r>
              </a:p>
              <a:p>
                <a:r>
                  <a:rPr lang="en-GB" sz="1600" noProof="0" dirty="0"/>
                  <a:t>At </a:t>
                </a:r>
                <a14:m>
                  <m:oMath xmlns:m="http://schemas.openxmlformats.org/officeDocument/2006/math">
                    <m:r>
                      <a:rPr lang="en-GB" sz="1600" i="1" noProof="0" smtClean="0">
                        <a:latin typeface="Cambria Math" panose="02040503050406030204" pitchFamily="18" charset="0"/>
                      </a:rPr>
                      <m:t>𝑇</m:t>
                    </m:r>
                    <m:r>
                      <a:rPr lang="en-GB" sz="1600" i="1" noProof="0" smtClean="0">
                        <a:latin typeface="Cambria Math" panose="02040503050406030204" pitchFamily="18" charset="0"/>
                      </a:rPr>
                      <m:t>=0</m:t>
                    </m:r>
                  </m:oMath>
                </a14:m>
                <a:r>
                  <a:rPr lang="en-GB" sz="1600" noProof="0" dirty="0"/>
                  <a:t>, this causes a </a:t>
                </a:r>
                <a14:m>
                  <m:oMath xmlns:m="http://schemas.openxmlformats.org/officeDocument/2006/math">
                    <m:f>
                      <m:fPr>
                        <m:ctrlPr>
                          <a:rPr lang="en-GB" b="0" i="1" noProof="0" smtClean="0">
                            <a:latin typeface="Cambria Math" panose="02040503050406030204" pitchFamily="18" charset="0"/>
                          </a:rPr>
                        </m:ctrlPr>
                      </m:fPr>
                      <m:num>
                        <m:r>
                          <a:rPr lang="en-GB" b="0" i="1" noProof="0" smtClean="0">
                            <a:latin typeface="Cambria Math" panose="02040503050406030204" pitchFamily="18" charset="0"/>
                          </a:rPr>
                          <m:t>1</m:t>
                        </m:r>
                      </m:num>
                      <m:den>
                        <m:r>
                          <a:rPr lang="en-GB" b="0" i="1" noProof="0" smtClean="0">
                            <a:latin typeface="Cambria Math" panose="02040503050406030204" pitchFamily="18" charset="0"/>
                          </a:rPr>
                          <m:t>𝑥</m:t>
                        </m:r>
                      </m:den>
                    </m:f>
                    <m:r>
                      <a:rPr lang="en-GB" b="0" i="0" noProof="0" smtClean="0">
                        <a:latin typeface="Cambria Math" panose="02040503050406030204" pitchFamily="18" charset="0"/>
                      </a:rPr>
                      <m:t> </m:t>
                    </m:r>
                    <m:r>
                      <m:rPr>
                        <m:sty m:val="p"/>
                      </m:rPr>
                      <a:rPr lang="en-GB" noProof="0" smtClean="0">
                        <a:latin typeface="Cambria Math" panose="02040503050406030204" pitchFamily="18" charset="0"/>
                      </a:rPr>
                      <m:t>sin</m:t>
                    </m:r>
                    <m:r>
                      <a:rPr lang="en-GB" i="1" noProof="0" smtClean="0">
                        <a:latin typeface="Cambria Math" panose="02040503050406030204" pitchFamily="18" charset="0"/>
                      </a:rPr>
                      <m:t>⁡(</m:t>
                    </m:r>
                    <m:f>
                      <m:fPr>
                        <m:ctrlPr>
                          <a:rPr lang="en-GB" i="1" noProof="0" smtClean="0">
                            <a:latin typeface="Cambria Math" panose="02040503050406030204" pitchFamily="18" charset="0"/>
                          </a:rPr>
                        </m:ctrlPr>
                      </m:fPr>
                      <m:num>
                        <m:r>
                          <a:rPr lang="en-GB" i="1" noProof="0" smtClean="0">
                            <a:latin typeface="Cambria Math" panose="02040503050406030204" pitchFamily="18" charset="0"/>
                          </a:rPr>
                          <m:t>𝑥</m:t>
                        </m:r>
                      </m:num>
                      <m:den>
                        <m:r>
                          <a:rPr lang="en-GB" i="1" noProof="0" smtClean="0">
                            <a:latin typeface="Cambria Math" panose="02040503050406030204" pitchFamily="18" charset="0"/>
                            <a:ea typeface="Cambria Math" panose="02040503050406030204" pitchFamily="18" charset="0"/>
                          </a:rPr>
                          <m:t>𝜉</m:t>
                        </m:r>
                      </m:den>
                    </m:f>
                    <m:r>
                      <a:rPr lang="en-GB" i="1" noProof="0" smtClean="0">
                        <a:latin typeface="Cambria Math" panose="02040503050406030204" pitchFamily="18" charset="0"/>
                        <a:ea typeface="Cambria Math" panose="02040503050406030204" pitchFamily="18" charset="0"/>
                      </a:rPr>
                      <m:t>)</m:t>
                    </m:r>
                  </m:oMath>
                </a14:m>
                <a:r>
                  <a:rPr lang="en-GB" noProof="0" dirty="0"/>
                  <a:t> </a:t>
                </a:r>
                <a:r>
                  <a:rPr lang="en-GB" sz="1600" noProof="0" dirty="0"/>
                  <a:t>dependence of the order parameter. The coherence length </a:t>
                </a:r>
                <a14:m>
                  <m:oMath xmlns:m="http://schemas.openxmlformats.org/officeDocument/2006/math">
                    <m:r>
                      <a:rPr lang="en-GB" i="1" noProof="0" smtClean="0">
                        <a:latin typeface="Cambria Math" panose="02040503050406030204" pitchFamily="18" charset="0"/>
                        <a:ea typeface="Cambria Math" panose="02040503050406030204" pitchFamily="18" charset="0"/>
                      </a:rPr>
                      <m:t>𝜉</m:t>
                    </m:r>
                  </m:oMath>
                </a14:m>
                <a:r>
                  <a:rPr lang="en-GB" noProof="0" dirty="0"/>
                  <a:t> </a:t>
                </a:r>
                <a:r>
                  <a:rPr lang="en-GB" sz="1600" noProof="0" dirty="0"/>
                  <a:t>is inversely proportional to the exchange field </a:t>
                </a:r>
                <a14:m>
                  <m:oMath xmlns:m="http://schemas.openxmlformats.org/officeDocument/2006/math">
                    <m:r>
                      <a:rPr lang="en-GB" i="1" noProof="0" smtClean="0">
                        <a:latin typeface="Cambria Math" panose="02040503050406030204" pitchFamily="18" charset="0"/>
                      </a:rPr>
                      <m:t>h</m:t>
                    </m:r>
                  </m:oMath>
                </a14:m>
                <a:r>
                  <a:rPr lang="en-GB" noProof="0" dirty="0"/>
                  <a:t>.</a:t>
                </a:r>
              </a:p>
              <a:p>
                <a:r>
                  <a:rPr lang="en-GB" sz="1600" noProof="0" dirty="0"/>
                  <a:t>In the ferromagnet we have an oscillating exponential decay with frequency increasing with the magnitude of the exchange field. [2]</a:t>
                </a:r>
              </a:p>
              <a:p>
                <a:endParaRPr lang="en-GB" sz="1600" noProof="0" dirty="0"/>
              </a:p>
            </p:txBody>
          </p:sp>
        </mc:Choice>
        <mc:Fallback>
          <p:sp>
            <p:nvSpPr>
              <p:cNvPr id="27" name="ZoneTexte 26">
                <a:extLst>
                  <a:ext uri="{FF2B5EF4-FFF2-40B4-BE49-F238E27FC236}">
                    <a16:creationId xmlns:a16="http://schemas.microsoft.com/office/drawing/2014/main" id="{566624A0-F3C9-FC56-C99E-E322FC753DE3}"/>
                  </a:ext>
                </a:extLst>
              </p:cNvPr>
              <p:cNvSpPr txBox="1">
                <a:spLocks noRot="1" noChangeAspect="1" noMove="1" noResize="1" noEditPoints="1" noAdjustHandles="1" noChangeArrowheads="1" noChangeShapeType="1" noTextEdit="1"/>
              </p:cNvSpPr>
              <p:nvPr/>
            </p:nvSpPr>
            <p:spPr>
              <a:xfrm>
                <a:off x="342922" y="3543495"/>
                <a:ext cx="6329142" cy="2796022"/>
              </a:xfrm>
              <a:prstGeom prst="rect">
                <a:avLst/>
              </a:prstGeom>
              <a:blipFill>
                <a:blip r:embed="rId3"/>
                <a:stretch>
                  <a:fillRect l="-482" t="-654"/>
                </a:stretch>
              </a:blipFill>
            </p:spPr>
            <p:txBody>
              <a:bodyPr/>
              <a:lstStyle/>
              <a:p>
                <a:r>
                  <a:rPr lang="en-GB">
                    <a:noFill/>
                  </a:rPr>
                  <a:t> </a:t>
                </a:r>
              </a:p>
            </p:txBody>
          </p:sp>
        </mc:Fallback>
      </mc:AlternateContent>
      <p:sp>
        <p:nvSpPr>
          <p:cNvPr id="29" name="Espace réservé du contenu 8">
            <a:extLst>
              <a:ext uri="{FF2B5EF4-FFF2-40B4-BE49-F238E27FC236}">
                <a16:creationId xmlns:a16="http://schemas.microsoft.com/office/drawing/2014/main" id="{CC4D789C-2A46-AEDD-A498-423E722AAD9D}"/>
              </a:ext>
            </a:extLst>
          </p:cNvPr>
          <p:cNvSpPr txBox="1">
            <a:spLocks/>
          </p:cNvSpPr>
          <p:nvPr/>
        </p:nvSpPr>
        <p:spPr>
          <a:xfrm>
            <a:off x="6854262" y="1283707"/>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Antiferromagnets</a:t>
            </a:r>
          </a:p>
        </p:txBody>
      </p:sp>
      <p:sp>
        <p:nvSpPr>
          <p:cNvPr id="30" name="ZoneTexte 29">
            <a:extLst>
              <a:ext uri="{FF2B5EF4-FFF2-40B4-BE49-F238E27FC236}">
                <a16:creationId xmlns:a16="http://schemas.microsoft.com/office/drawing/2014/main" id="{EC7B1B7E-C4FE-163E-E1C7-EEA5E9FC5A3F}"/>
              </a:ext>
            </a:extLst>
          </p:cNvPr>
          <p:cNvSpPr txBox="1"/>
          <p:nvPr/>
        </p:nvSpPr>
        <p:spPr>
          <a:xfrm>
            <a:off x="6744072" y="1533413"/>
            <a:ext cx="4502678" cy="3785652"/>
          </a:xfrm>
          <a:prstGeom prst="rect">
            <a:avLst/>
          </a:prstGeom>
          <a:noFill/>
        </p:spPr>
        <p:txBody>
          <a:bodyPr wrap="square" rtlCol="0">
            <a:spAutoFit/>
          </a:bodyPr>
          <a:lstStyle/>
          <a:p>
            <a:r>
              <a:rPr lang="en-GB" sz="1600" noProof="0" dirty="0"/>
              <a:t>Due to the two sublattices of opposite spins, the exchange field is cancelled out at larger scales but still locally destroys the Cooper-pairs.</a:t>
            </a:r>
          </a:p>
          <a:p>
            <a:br>
              <a:rPr lang="en-GB" sz="1600" noProof="0" dirty="0"/>
            </a:br>
            <a:r>
              <a:rPr lang="en-GB" sz="1600" noProof="0" dirty="0"/>
              <a:t>We observe a decay of the singlet superconducting order parameter as well.</a:t>
            </a:r>
          </a:p>
          <a:p>
            <a:r>
              <a:rPr lang="en-GB" sz="1600" noProof="0" dirty="0"/>
              <a:t>Coherence length longer because the exchange field is typically weaker.</a:t>
            </a:r>
          </a:p>
          <a:p>
            <a:endParaRPr lang="en-GB" sz="1600" noProof="0" dirty="0"/>
          </a:p>
          <a:p>
            <a:r>
              <a:rPr lang="en-GB" sz="1600" noProof="0" dirty="0"/>
              <a:t>On the other hand, unconventional spin-triplet Cooper-pairs emerge, and their pairing amplitude oscillates rapidly in space, like the AFM spins. They align with the spin structure and can therefore penetrate further than in the FM. [5]</a:t>
            </a:r>
          </a:p>
        </p:txBody>
      </p:sp>
    </p:spTree>
    <p:extLst>
      <p:ext uri="{BB962C8B-B14F-4D97-AF65-F5344CB8AC3E}">
        <p14:creationId xmlns:p14="http://schemas.microsoft.com/office/powerpoint/2010/main" val="4893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6D3E2-9ED0-766C-CD2A-19CC34D2F93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1D8B311-6461-3EB9-1C92-EC6A4658CFBD}"/>
              </a:ext>
            </a:extLst>
          </p:cNvPr>
          <p:cNvSpPr>
            <a:spLocks noGrp="1"/>
          </p:cNvSpPr>
          <p:nvPr>
            <p:ph type="title"/>
          </p:nvPr>
        </p:nvSpPr>
        <p:spPr/>
        <p:txBody>
          <a:bodyPr/>
          <a:lstStyle/>
          <a:p>
            <a:r>
              <a:rPr lang="en-GB" noProof="0" dirty="0" err="1"/>
              <a:t>Altermagnet</a:t>
            </a:r>
            <a:endParaRPr lang="en-GB" noProof="0" dirty="0"/>
          </a:p>
        </p:txBody>
      </p:sp>
      <p:sp>
        <p:nvSpPr>
          <p:cNvPr id="3" name="Espace réservé du contenu 2">
            <a:extLst>
              <a:ext uri="{FF2B5EF4-FFF2-40B4-BE49-F238E27FC236}">
                <a16:creationId xmlns:a16="http://schemas.microsoft.com/office/drawing/2014/main" id="{3474C5FF-74DE-BBEC-4BB7-0728E5F117FC}"/>
              </a:ext>
            </a:extLst>
          </p:cNvPr>
          <p:cNvSpPr>
            <a:spLocks noGrp="1"/>
          </p:cNvSpPr>
          <p:nvPr>
            <p:ph idx="1"/>
          </p:nvPr>
        </p:nvSpPr>
        <p:spPr>
          <a:xfrm>
            <a:off x="431800" y="1556792"/>
            <a:ext cx="3431952" cy="2874061"/>
          </a:xfrm>
        </p:spPr>
        <p:txBody>
          <a:bodyPr/>
          <a:lstStyle/>
          <a:p>
            <a:r>
              <a:rPr lang="en-GB" b="0" noProof="0" dirty="0">
                <a:solidFill>
                  <a:schemeClr val="tx1"/>
                </a:solidFill>
              </a:rPr>
              <a:t>The </a:t>
            </a:r>
            <a:r>
              <a:rPr lang="en-GB" b="0" noProof="0" dirty="0" err="1">
                <a:solidFill>
                  <a:schemeClr val="tx1"/>
                </a:solidFill>
              </a:rPr>
              <a:t>altermagnet</a:t>
            </a:r>
            <a:r>
              <a:rPr lang="en-GB" b="0" noProof="0" dirty="0">
                <a:solidFill>
                  <a:schemeClr val="tx1"/>
                </a:solidFill>
              </a:rPr>
              <a:t> (AM) shares properties of the antiferromagnet (AFM) and the ferromagnet (FM).</a:t>
            </a:r>
          </a:p>
          <a:p>
            <a:endParaRPr lang="en-GB" b="0" noProof="0" dirty="0">
              <a:solidFill>
                <a:schemeClr val="tx1"/>
              </a:solidFill>
            </a:endParaRPr>
          </a:p>
          <a:p>
            <a:r>
              <a:rPr lang="en-GB" b="0" noProof="0" dirty="0">
                <a:solidFill>
                  <a:schemeClr val="tx1"/>
                </a:solidFill>
              </a:rPr>
              <a:t>Like the AFM: fully compensated magnetization due to two sublattices of opposite spins.</a:t>
            </a:r>
          </a:p>
          <a:p>
            <a:endParaRPr lang="en-GB" b="0" noProof="0" dirty="0">
              <a:solidFill>
                <a:schemeClr val="tx1"/>
              </a:solidFill>
            </a:endParaRPr>
          </a:p>
          <a:p>
            <a:r>
              <a:rPr lang="en-GB" b="0" noProof="0" dirty="0">
                <a:solidFill>
                  <a:schemeClr val="tx1"/>
                </a:solidFill>
              </a:rPr>
              <a:t>Like the FM: anomalous Hall effect, spin current, tunnelling magneto- resistance. </a:t>
            </a:r>
          </a:p>
          <a:p>
            <a:endParaRPr lang="en-GB" b="0" noProof="0" dirty="0">
              <a:solidFill>
                <a:schemeClr val="tx1"/>
              </a:solidFill>
            </a:endParaRPr>
          </a:p>
          <a:p>
            <a:endParaRPr lang="en-GB" b="0" noProof="0" dirty="0">
              <a:solidFill>
                <a:schemeClr val="tx1"/>
              </a:solidFill>
            </a:endParaRPr>
          </a:p>
        </p:txBody>
      </p:sp>
      <p:sp>
        <p:nvSpPr>
          <p:cNvPr id="4" name="Espace réservé du pied de page 3">
            <a:extLst>
              <a:ext uri="{FF2B5EF4-FFF2-40B4-BE49-F238E27FC236}">
                <a16:creationId xmlns:a16="http://schemas.microsoft.com/office/drawing/2014/main" id="{67FAAA2A-6EC8-DE0B-138D-E1AF8D4E716F}"/>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6FCF73C7-297C-6C55-CF49-A99B8BE4FCA5}"/>
              </a:ext>
            </a:extLst>
          </p:cNvPr>
          <p:cNvSpPr>
            <a:spLocks noGrp="1"/>
          </p:cNvSpPr>
          <p:nvPr>
            <p:ph type="sldNum" sz="quarter" idx="4"/>
          </p:nvPr>
        </p:nvSpPr>
        <p:spPr/>
        <p:txBody>
          <a:bodyPr/>
          <a:lstStyle/>
          <a:p>
            <a:fld id="{C05EE493-AD2E-4872-B2F6-8F12A747F0A5}" type="slidenum">
              <a:rPr lang="en-GB" noProof="0" smtClean="0"/>
              <a:pPr/>
              <a:t>21</a:t>
            </a:fld>
            <a:endParaRPr lang="en-GB" noProof="0" dirty="0"/>
          </a:p>
        </p:txBody>
      </p:sp>
      <p:sp>
        <p:nvSpPr>
          <p:cNvPr id="6" name="Espace réservé de la date 5">
            <a:extLst>
              <a:ext uri="{FF2B5EF4-FFF2-40B4-BE49-F238E27FC236}">
                <a16:creationId xmlns:a16="http://schemas.microsoft.com/office/drawing/2014/main" id="{204FDCF9-B0C4-04DE-5B86-6D72E2E9C330}"/>
              </a:ext>
            </a:extLst>
          </p:cNvPr>
          <p:cNvSpPr>
            <a:spLocks noGrp="1"/>
          </p:cNvSpPr>
          <p:nvPr>
            <p:ph type="dt" sz="half" idx="2"/>
          </p:nvPr>
        </p:nvSpPr>
        <p:spPr/>
        <p:txBody>
          <a:bodyPr/>
          <a:lstStyle/>
          <a:p>
            <a:r>
              <a:rPr lang="en-GB" noProof="0" dirty="0"/>
              <a:t>24.02.2025</a:t>
            </a:r>
          </a:p>
        </p:txBody>
      </p:sp>
      <p:sp>
        <p:nvSpPr>
          <p:cNvPr id="8" name="Espace réservé du contenu 8">
            <a:extLst>
              <a:ext uri="{FF2B5EF4-FFF2-40B4-BE49-F238E27FC236}">
                <a16:creationId xmlns:a16="http://schemas.microsoft.com/office/drawing/2014/main" id="{B0D0CB51-A599-3778-E889-C154BC6EA9F5}"/>
              </a:ext>
            </a:extLst>
          </p:cNvPr>
          <p:cNvSpPr txBox="1">
            <a:spLocks/>
          </p:cNvSpPr>
          <p:nvPr/>
        </p:nvSpPr>
        <p:spPr>
          <a:xfrm>
            <a:off x="447008" y="1268760"/>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In the landscape of magnetism</a:t>
            </a:r>
          </a:p>
        </p:txBody>
      </p:sp>
      <p:sp>
        <p:nvSpPr>
          <p:cNvPr id="9" name="Espace réservé du contenu 8">
            <a:extLst>
              <a:ext uri="{FF2B5EF4-FFF2-40B4-BE49-F238E27FC236}">
                <a16:creationId xmlns:a16="http://schemas.microsoft.com/office/drawing/2014/main" id="{7634B97F-1078-D0FA-A583-00982CAD6618}"/>
              </a:ext>
            </a:extLst>
          </p:cNvPr>
          <p:cNvSpPr txBox="1">
            <a:spLocks/>
          </p:cNvSpPr>
          <p:nvPr/>
        </p:nvSpPr>
        <p:spPr>
          <a:xfrm>
            <a:off x="407368" y="4674622"/>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Symmetries and sublattices</a:t>
            </a:r>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1A403D26-4A3D-6D19-6F29-714A7BA82CB0}"/>
                  </a:ext>
                </a:extLst>
              </p:cNvPr>
              <p:cNvSpPr txBox="1"/>
              <p:nvPr/>
            </p:nvSpPr>
            <p:spPr>
              <a:xfrm>
                <a:off x="335360" y="4913873"/>
                <a:ext cx="3960440" cy="1323439"/>
              </a:xfrm>
              <a:prstGeom prst="rect">
                <a:avLst/>
              </a:prstGeom>
              <a:noFill/>
            </p:spPr>
            <p:txBody>
              <a:bodyPr wrap="square" rtlCol="0">
                <a:spAutoFit/>
              </a:bodyPr>
              <a:lstStyle/>
              <a:p>
                <a:r>
                  <a:rPr lang="en-GB" sz="1600" noProof="0" dirty="0"/>
                  <a:t>Two sublattices linked with rotation </a:t>
                </a:r>
                <a14:m>
                  <m:oMath xmlns:m="http://schemas.openxmlformats.org/officeDocument/2006/math">
                    <m:r>
                      <a:rPr lang="en-GB" sz="1600" b="0" i="1" noProof="0" smtClean="0">
                        <a:latin typeface="Cambria Math" panose="02040503050406030204" pitchFamily="18" charset="0"/>
                      </a:rPr>
                      <m:t>𝐶</m:t>
                    </m:r>
                  </m:oMath>
                </a14:m>
                <a:r>
                  <a:rPr lang="en-GB" sz="1600" noProof="0" dirty="0"/>
                  <a:t> instead of inversion </a:t>
                </a:r>
                <a14:m>
                  <m:oMath xmlns:m="http://schemas.openxmlformats.org/officeDocument/2006/math">
                    <m:r>
                      <a:rPr lang="en-GB" sz="1600" b="0" i="1" noProof="0" smtClean="0">
                        <a:latin typeface="Cambria Math" panose="02040503050406030204" pitchFamily="18" charset="0"/>
                      </a:rPr>
                      <m:t>𝑃</m:t>
                    </m:r>
                  </m:oMath>
                </a14:m>
                <a:r>
                  <a:rPr lang="en-GB" sz="1600" noProof="0" dirty="0"/>
                  <a:t> and translation </a:t>
                </a:r>
                <a14:m>
                  <m:oMath xmlns:m="http://schemas.openxmlformats.org/officeDocument/2006/math">
                    <m:r>
                      <a:rPr lang="en-GB" sz="1600" b="0" i="1" noProof="0" smtClean="0">
                        <a:latin typeface="Cambria Math" panose="02040503050406030204" pitchFamily="18" charset="0"/>
                      </a:rPr>
                      <m:t>𝑡</m:t>
                    </m:r>
                  </m:oMath>
                </a14:m>
                <a:r>
                  <a:rPr lang="en-GB" sz="1600" noProof="0" dirty="0"/>
                  <a:t>.</a:t>
                </a:r>
              </a:p>
              <a:p>
                <a:endParaRPr lang="en-GB" sz="1600" noProof="0" dirty="0"/>
              </a:p>
              <a:p>
                <a:r>
                  <a:rPr lang="en-GB" sz="1600" noProof="0" dirty="0"/>
                  <a:t>Alternating sign in the energy spectrum of the sublattices.</a:t>
                </a:r>
              </a:p>
            </p:txBody>
          </p:sp>
        </mc:Choice>
        <mc:Fallback>
          <p:sp>
            <p:nvSpPr>
              <p:cNvPr id="10" name="ZoneTexte 9">
                <a:extLst>
                  <a:ext uri="{FF2B5EF4-FFF2-40B4-BE49-F238E27FC236}">
                    <a16:creationId xmlns:a16="http://schemas.microsoft.com/office/drawing/2014/main" id="{1A403D26-4A3D-6D19-6F29-714A7BA82CB0}"/>
                  </a:ext>
                </a:extLst>
              </p:cNvPr>
              <p:cNvSpPr txBox="1">
                <a:spLocks noRot="1" noChangeAspect="1" noMove="1" noResize="1" noEditPoints="1" noAdjustHandles="1" noChangeArrowheads="1" noChangeShapeType="1" noTextEdit="1"/>
              </p:cNvSpPr>
              <p:nvPr/>
            </p:nvSpPr>
            <p:spPr>
              <a:xfrm>
                <a:off x="335360" y="4913873"/>
                <a:ext cx="3960440" cy="1323439"/>
              </a:xfrm>
              <a:prstGeom prst="rect">
                <a:avLst/>
              </a:prstGeom>
              <a:blipFill>
                <a:blip r:embed="rId2"/>
                <a:stretch>
                  <a:fillRect l="-769" t="-1382" r="-1692" b="-5069"/>
                </a:stretch>
              </a:blipFill>
            </p:spPr>
            <p:txBody>
              <a:bodyPr/>
              <a:lstStyle/>
              <a:p>
                <a:r>
                  <a:rPr lang="en-GB">
                    <a:noFill/>
                  </a:rPr>
                  <a:t> </a:t>
                </a:r>
              </a:p>
            </p:txBody>
          </p:sp>
        </mc:Fallback>
      </mc:AlternateContent>
      <p:sp>
        <p:nvSpPr>
          <p:cNvPr id="11" name="ZoneTexte 10">
            <a:extLst>
              <a:ext uri="{FF2B5EF4-FFF2-40B4-BE49-F238E27FC236}">
                <a16:creationId xmlns:a16="http://schemas.microsoft.com/office/drawing/2014/main" id="{CE00CAC3-033F-3605-1AC1-3130CFEE1085}"/>
              </a:ext>
            </a:extLst>
          </p:cNvPr>
          <p:cNvSpPr txBox="1"/>
          <p:nvPr/>
        </p:nvSpPr>
        <p:spPr>
          <a:xfrm>
            <a:off x="6528048" y="5589240"/>
            <a:ext cx="4127500" cy="738664"/>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a:t>Shape of the lattice and energy-momentum graphics of the anti-, ferromagnet and the </a:t>
            </a:r>
            <a:r>
              <a:rPr lang="en-GB" sz="1400" i="1" noProof="0" dirty="0" err="1"/>
              <a:t>altermagnet</a:t>
            </a:r>
            <a:r>
              <a:rPr lang="en-GB" sz="1400" i="1" noProof="0" dirty="0"/>
              <a:t>.</a:t>
            </a:r>
          </a:p>
        </p:txBody>
      </p:sp>
      <p:pic>
        <p:nvPicPr>
          <p:cNvPr id="13" name="Image 12">
            <a:extLst>
              <a:ext uri="{FF2B5EF4-FFF2-40B4-BE49-F238E27FC236}">
                <a16:creationId xmlns:a16="http://schemas.microsoft.com/office/drawing/2014/main" id="{18615B90-BE3E-5501-ADF9-CA5814B43721}"/>
              </a:ext>
            </a:extLst>
          </p:cNvPr>
          <p:cNvPicPr>
            <a:picLocks noChangeAspect="1"/>
          </p:cNvPicPr>
          <p:nvPr/>
        </p:nvPicPr>
        <p:blipFill>
          <a:blip r:embed="rId3"/>
          <a:stretch>
            <a:fillRect/>
          </a:stretch>
        </p:blipFill>
        <p:spPr>
          <a:xfrm>
            <a:off x="4586142" y="1124744"/>
            <a:ext cx="6766442" cy="4456208"/>
          </a:xfrm>
          <a:prstGeom prst="rect">
            <a:avLst/>
          </a:prstGeom>
        </p:spPr>
      </p:pic>
      <p:sp>
        <p:nvSpPr>
          <p:cNvPr id="14" name="ZoneTexte 13">
            <a:extLst>
              <a:ext uri="{FF2B5EF4-FFF2-40B4-BE49-F238E27FC236}">
                <a16:creationId xmlns:a16="http://schemas.microsoft.com/office/drawing/2014/main" id="{F5951F98-B6C8-FB7E-F0D9-7D73B1A2F641}"/>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Overview</a:t>
            </a:r>
          </a:p>
        </p:txBody>
      </p:sp>
      <p:sp>
        <p:nvSpPr>
          <p:cNvPr id="7" name="ZoneTexte 6">
            <a:extLst>
              <a:ext uri="{FF2B5EF4-FFF2-40B4-BE49-F238E27FC236}">
                <a16:creationId xmlns:a16="http://schemas.microsoft.com/office/drawing/2014/main" id="{FAC2FA6D-3948-2332-930E-8F58B923E19B}"/>
              </a:ext>
            </a:extLst>
          </p:cNvPr>
          <p:cNvSpPr txBox="1"/>
          <p:nvPr/>
        </p:nvSpPr>
        <p:spPr>
          <a:xfrm>
            <a:off x="11087696" y="5908630"/>
            <a:ext cx="648072" cy="338554"/>
          </a:xfrm>
          <a:prstGeom prst="rect">
            <a:avLst/>
          </a:prstGeom>
          <a:noFill/>
        </p:spPr>
        <p:txBody>
          <a:bodyPr wrap="square" rtlCol="0">
            <a:spAutoFit/>
          </a:bodyPr>
          <a:lstStyle/>
          <a:p>
            <a:r>
              <a:rPr lang="en-GB" sz="1600" noProof="0" dirty="0"/>
              <a:t>[6]</a:t>
            </a:r>
          </a:p>
        </p:txBody>
      </p:sp>
    </p:spTree>
    <p:extLst>
      <p:ext uri="{BB962C8B-B14F-4D97-AF65-F5344CB8AC3E}">
        <p14:creationId xmlns:p14="http://schemas.microsoft.com/office/powerpoint/2010/main" val="3569538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0FFA1-9F61-7019-ECD4-70BA96943BA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9182297-6AF7-391E-D87D-4CF696D7376D}"/>
              </a:ext>
            </a:extLst>
          </p:cNvPr>
          <p:cNvSpPr>
            <a:spLocks noGrp="1"/>
          </p:cNvSpPr>
          <p:nvPr>
            <p:ph type="title"/>
          </p:nvPr>
        </p:nvSpPr>
        <p:spPr/>
        <p:txBody>
          <a:bodyPr/>
          <a:lstStyle/>
          <a:p>
            <a:r>
              <a:rPr lang="en-GB" noProof="0" dirty="0" err="1"/>
              <a:t>Altermagnet</a:t>
            </a:r>
            <a:endParaRPr lang="en-GB" noProof="0" dirty="0"/>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854820C4-A268-56C0-97E0-DF6807A3E90F}"/>
                  </a:ext>
                </a:extLst>
              </p:cNvPr>
              <p:cNvSpPr>
                <a:spLocks noGrp="1"/>
              </p:cNvSpPr>
              <p:nvPr>
                <p:ph idx="1"/>
              </p:nvPr>
            </p:nvSpPr>
            <p:spPr>
              <a:xfrm>
                <a:off x="431800" y="1556793"/>
                <a:ext cx="3431952" cy="1389638"/>
              </a:xfrm>
            </p:spPr>
            <p:txBody>
              <a:bodyPr/>
              <a:lstStyle/>
              <a:p>
                <a:r>
                  <a:rPr lang="en-GB" b="0" noProof="0" dirty="0">
                    <a:solidFill>
                      <a:schemeClr val="tx1"/>
                    </a:solidFill>
                  </a:rPr>
                  <a:t>Alternating hopping amplitude after the direction (like FM).</a:t>
                </a:r>
              </a:p>
              <a:p>
                <a:endParaRPr lang="en-GB" b="0" noProof="0" dirty="0">
                  <a:solidFill>
                    <a:schemeClr val="tx1"/>
                  </a:solidFill>
                </a:endParaRPr>
              </a:p>
              <a:p>
                <a:r>
                  <a:rPr lang="en-GB" b="0" noProof="0" dirty="0">
                    <a:solidFill>
                      <a:schemeClr val="tx1"/>
                    </a:solidFill>
                  </a:rPr>
                  <a:t>+Alternating hopping for </a:t>
                </a:r>
                <a14:m>
                  <m:oMath xmlns:m="http://schemas.openxmlformats.org/officeDocument/2006/math">
                    <m:r>
                      <a:rPr lang="en-GB" b="0" i="1" noProof="0" smtClean="0">
                        <a:solidFill>
                          <a:schemeClr val="tx1"/>
                        </a:solidFill>
                        <a:latin typeface="Cambria Math" panose="02040503050406030204" pitchFamily="18" charset="0"/>
                        <a:ea typeface="Cambria Math" panose="02040503050406030204" pitchFamily="18" charset="0"/>
                      </a:rPr>
                      <m:t>↑↑</m:t>
                    </m:r>
                  </m:oMath>
                </a14:m>
                <a:r>
                  <a:rPr lang="en-GB" b="0" noProof="0" dirty="0">
                    <a:solidFill>
                      <a:schemeClr val="tx1"/>
                    </a:solidFill>
                  </a:rPr>
                  <a:t> and </a:t>
                </a:r>
                <a14:m>
                  <m:oMath xmlns:m="http://schemas.openxmlformats.org/officeDocument/2006/math">
                    <m:r>
                      <a:rPr lang="en-GB" b="0" i="1" noProof="0" smtClean="0">
                        <a:solidFill>
                          <a:schemeClr val="tx1"/>
                        </a:solidFill>
                        <a:latin typeface="Cambria Math" panose="02040503050406030204" pitchFamily="18" charset="0"/>
                        <a:ea typeface="Cambria Math" panose="02040503050406030204" pitchFamily="18" charset="0"/>
                      </a:rPr>
                      <m:t>↓↓</m:t>
                    </m:r>
                  </m:oMath>
                </a14:m>
                <a:r>
                  <a:rPr lang="en-GB" b="0" noProof="0" dirty="0">
                    <a:solidFill>
                      <a:schemeClr val="tx1"/>
                    </a:solidFill>
                  </a:rPr>
                  <a:t> interaction.</a:t>
                </a:r>
              </a:p>
              <a:p>
                <a:endParaRPr lang="en-GB" b="0" noProof="0" dirty="0">
                  <a:solidFill>
                    <a:schemeClr val="tx1"/>
                  </a:solidFill>
                </a:endParaRPr>
              </a:p>
            </p:txBody>
          </p:sp>
        </mc:Choice>
        <mc:Fallback>
          <p:sp>
            <p:nvSpPr>
              <p:cNvPr id="3" name="Espace réservé du contenu 2">
                <a:extLst>
                  <a:ext uri="{FF2B5EF4-FFF2-40B4-BE49-F238E27FC236}">
                    <a16:creationId xmlns:a16="http://schemas.microsoft.com/office/drawing/2014/main" id="{854820C4-A268-56C0-97E0-DF6807A3E90F}"/>
                  </a:ext>
                </a:extLst>
              </p:cNvPr>
              <p:cNvSpPr>
                <a:spLocks noGrp="1" noRot="1" noChangeAspect="1" noMove="1" noResize="1" noEditPoints="1" noAdjustHandles="1" noChangeArrowheads="1" noChangeShapeType="1" noTextEdit="1"/>
              </p:cNvSpPr>
              <p:nvPr>
                <p:ph idx="1"/>
              </p:nvPr>
            </p:nvSpPr>
            <p:spPr>
              <a:xfrm>
                <a:off x="431800" y="1556793"/>
                <a:ext cx="3431952" cy="1389638"/>
              </a:xfrm>
              <a:blipFill>
                <a:blip r:embed="rId2"/>
                <a:stretch>
                  <a:fillRect l="-3730" t="-3947" b="-4386"/>
                </a:stretch>
              </a:blipFill>
            </p:spPr>
            <p:txBody>
              <a:bodyPr/>
              <a:lstStyle/>
              <a:p>
                <a:r>
                  <a:rPr lang="en-GB">
                    <a:noFill/>
                  </a:rPr>
                  <a:t> </a:t>
                </a:r>
              </a:p>
            </p:txBody>
          </p:sp>
        </mc:Fallback>
      </mc:AlternateContent>
      <p:sp>
        <p:nvSpPr>
          <p:cNvPr id="4" name="Espace réservé du pied de page 3">
            <a:extLst>
              <a:ext uri="{FF2B5EF4-FFF2-40B4-BE49-F238E27FC236}">
                <a16:creationId xmlns:a16="http://schemas.microsoft.com/office/drawing/2014/main" id="{3E2C6DBD-BD23-A91A-7B53-3691DF31DEC0}"/>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F79A8900-0406-F3BE-5CAA-F2C5A0EF1499}"/>
              </a:ext>
            </a:extLst>
          </p:cNvPr>
          <p:cNvSpPr>
            <a:spLocks noGrp="1"/>
          </p:cNvSpPr>
          <p:nvPr>
            <p:ph type="sldNum" sz="quarter" idx="4"/>
          </p:nvPr>
        </p:nvSpPr>
        <p:spPr/>
        <p:txBody>
          <a:bodyPr/>
          <a:lstStyle/>
          <a:p>
            <a:fld id="{C05EE493-AD2E-4872-B2F6-8F12A747F0A5}" type="slidenum">
              <a:rPr lang="en-GB" noProof="0" smtClean="0"/>
              <a:pPr/>
              <a:t>22</a:t>
            </a:fld>
            <a:endParaRPr lang="en-GB" noProof="0" dirty="0"/>
          </a:p>
        </p:txBody>
      </p:sp>
      <p:sp>
        <p:nvSpPr>
          <p:cNvPr id="6" name="Espace réservé de la date 5">
            <a:extLst>
              <a:ext uri="{FF2B5EF4-FFF2-40B4-BE49-F238E27FC236}">
                <a16:creationId xmlns:a16="http://schemas.microsoft.com/office/drawing/2014/main" id="{56EB9896-D3EA-6211-417B-5ED3C8BE3943}"/>
              </a:ext>
            </a:extLst>
          </p:cNvPr>
          <p:cNvSpPr>
            <a:spLocks noGrp="1"/>
          </p:cNvSpPr>
          <p:nvPr>
            <p:ph type="dt" sz="half" idx="2"/>
          </p:nvPr>
        </p:nvSpPr>
        <p:spPr/>
        <p:txBody>
          <a:bodyPr/>
          <a:lstStyle/>
          <a:p>
            <a:r>
              <a:rPr lang="en-GB" noProof="0" dirty="0"/>
              <a:t>24.02.2025</a:t>
            </a:r>
          </a:p>
        </p:txBody>
      </p:sp>
      <p:sp>
        <p:nvSpPr>
          <p:cNvPr id="8" name="Espace réservé du contenu 8">
            <a:extLst>
              <a:ext uri="{FF2B5EF4-FFF2-40B4-BE49-F238E27FC236}">
                <a16:creationId xmlns:a16="http://schemas.microsoft.com/office/drawing/2014/main" id="{9E2573A3-5B5F-1D2E-6557-2704714F8CC1}"/>
              </a:ext>
            </a:extLst>
          </p:cNvPr>
          <p:cNvSpPr txBox="1">
            <a:spLocks/>
          </p:cNvSpPr>
          <p:nvPr/>
        </p:nvSpPr>
        <p:spPr>
          <a:xfrm>
            <a:off x="447008" y="1268760"/>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Type I (a)</a:t>
            </a:r>
          </a:p>
        </p:txBody>
      </p:sp>
      <p:sp>
        <p:nvSpPr>
          <p:cNvPr id="9" name="Espace réservé du contenu 8">
            <a:extLst>
              <a:ext uri="{FF2B5EF4-FFF2-40B4-BE49-F238E27FC236}">
                <a16:creationId xmlns:a16="http://schemas.microsoft.com/office/drawing/2014/main" id="{5F3AAAC6-2DAE-1761-5C52-44130327586D}"/>
              </a:ext>
            </a:extLst>
          </p:cNvPr>
          <p:cNvSpPr txBox="1">
            <a:spLocks/>
          </p:cNvSpPr>
          <p:nvPr/>
        </p:nvSpPr>
        <p:spPr>
          <a:xfrm>
            <a:off x="407368" y="4530606"/>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Hamiltonian</a:t>
            </a:r>
          </a:p>
        </p:txBody>
      </p:sp>
      <p:sp>
        <p:nvSpPr>
          <p:cNvPr id="11" name="ZoneTexte 10">
            <a:extLst>
              <a:ext uri="{FF2B5EF4-FFF2-40B4-BE49-F238E27FC236}">
                <a16:creationId xmlns:a16="http://schemas.microsoft.com/office/drawing/2014/main" id="{6D467751-3DA0-BBE9-9F7D-A689CBD238B3}"/>
              </a:ext>
            </a:extLst>
          </p:cNvPr>
          <p:cNvSpPr txBox="1"/>
          <p:nvPr/>
        </p:nvSpPr>
        <p:spPr>
          <a:xfrm>
            <a:off x="7101377" y="4035525"/>
            <a:ext cx="4127500" cy="523220"/>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err="1"/>
              <a:t>Altermagnet</a:t>
            </a:r>
            <a:r>
              <a:rPr lang="en-GB" sz="1400" i="1" noProof="0" dirty="0"/>
              <a:t> of type I (a) and II (b).</a:t>
            </a:r>
            <a:br>
              <a:rPr lang="en-GB" sz="1400" i="1" noProof="0" dirty="0"/>
            </a:br>
            <a:endParaRPr lang="en-GB" sz="1400" i="1" noProof="0" dirty="0"/>
          </a:p>
        </p:txBody>
      </p:sp>
      <p:sp>
        <p:nvSpPr>
          <p:cNvPr id="14" name="ZoneTexte 13">
            <a:extLst>
              <a:ext uri="{FF2B5EF4-FFF2-40B4-BE49-F238E27FC236}">
                <a16:creationId xmlns:a16="http://schemas.microsoft.com/office/drawing/2014/main" id="{EE3177C4-58A9-912B-FEFD-8102032EF20A}"/>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Implementation</a:t>
            </a:r>
          </a:p>
        </p:txBody>
      </p:sp>
      <p:pic>
        <p:nvPicPr>
          <p:cNvPr id="20" name="Image 19">
            <a:extLst>
              <a:ext uri="{FF2B5EF4-FFF2-40B4-BE49-F238E27FC236}">
                <a16:creationId xmlns:a16="http://schemas.microsoft.com/office/drawing/2014/main" id="{C677CE95-E644-4389-DFBD-2896DD75BCA9}"/>
              </a:ext>
            </a:extLst>
          </p:cNvPr>
          <p:cNvPicPr>
            <a:picLocks noChangeAspect="1"/>
          </p:cNvPicPr>
          <p:nvPr/>
        </p:nvPicPr>
        <p:blipFill>
          <a:blip r:embed="rId3"/>
          <a:stretch>
            <a:fillRect/>
          </a:stretch>
        </p:blipFill>
        <p:spPr>
          <a:xfrm>
            <a:off x="4682679" y="1268760"/>
            <a:ext cx="6858823" cy="2791873"/>
          </a:xfrm>
          <a:prstGeom prst="rect">
            <a:avLst/>
          </a:prstGeom>
        </p:spPr>
      </p:pic>
      <p:sp>
        <p:nvSpPr>
          <p:cNvPr id="21" name="Espace réservé du contenu 8">
            <a:extLst>
              <a:ext uri="{FF2B5EF4-FFF2-40B4-BE49-F238E27FC236}">
                <a16:creationId xmlns:a16="http://schemas.microsoft.com/office/drawing/2014/main" id="{4B931EC9-83DF-6C57-2932-9114E1837C1D}"/>
              </a:ext>
            </a:extLst>
          </p:cNvPr>
          <p:cNvSpPr txBox="1">
            <a:spLocks/>
          </p:cNvSpPr>
          <p:nvPr/>
        </p:nvSpPr>
        <p:spPr>
          <a:xfrm>
            <a:off x="456232" y="3018438"/>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Type II (b)</a:t>
            </a:r>
          </a:p>
        </p:txBody>
      </p:sp>
      <p:sp>
        <p:nvSpPr>
          <p:cNvPr id="22" name="Espace réservé du contenu 2">
            <a:extLst>
              <a:ext uri="{FF2B5EF4-FFF2-40B4-BE49-F238E27FC236}">
                <a16:creationId xmlns:a16="http://schemas.microsoft.com/office/drawing/2014/main" id="{6E21A5C9-E377-433F-0722-141D2E0EAF2C}"/>
              </a:ext>
            </a:extLst>
          </p:cNvPr>
          <p:cNvSpPr txBox="1">
            <a:spLocks/>
          </p:cNvSpPr>
          <p:nvPr/>
        </p:nvSpPr>
        <p:spPr>
          <a:xfrm>
            <a:off x="431800" y="3407514"/>
            <a:ext cx="3431952" cy="309518"/>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noProof="0" dirty="0">
                <a:solidFill>
                  <a:schemeClr val="tx1"/>
                </a:solidFill>
              </a:rPr>
              <a:t>Non-magnetic particle in the unit cell.</a:t>
            </a:r>
          </a:p>
          <a:p>
            <a:endParaRPr lang="en-GB" b="0" noProof="0" dirty="0">
              <a:solidFill>
                <a:schemeClr val="tx1"/>
              </a:solidFill>
            </a:endParaRPr>
          </a:p>
        </p:txBody>
      </p:sp>
      <p:pic>
        <p:nvPicPr>
          <p:cNvPr id="24" name="Image 23">
            <a:extLst>
              <a:ext uri="{FF2B5EF4-FFF2-40B4-BE49-F238E27FC236}">
                <a16:creationId xmlns:a16="http://schemas.microsoft.com/office/drawing/2014/main" id="{B1D5F4B8-0DFD-E5A6-13CE-FB12CC4F1551}"/>
              </a:ext>
            </a:extLst>
          </p:cNvPr>
          <p:cNvPicPr>
            <a:picLocks noChangeAspect="1"/>
          </p:cNvPicPr>
          <p:nvPr/>
        </p:nvPicPr>
        <p:blipFill>
          <a:blip r:embed="rId4"/>
          <a:stretch>
            <a:fillRect/>
          </a:stretch>
        </p:blipFill>
        <p:spPr>
          <a:xfrm>
            <a:off x="456232" y="4731403"/>
            <a:ext cx="4252666" cy="740299"/>
          </a:xfrm>
          <a:prstGeom prst="rect">
            <a:avLst/>
          </a:prstGeom>
        </p:spPr>
      </p:pic>
      <p:pic>
        <p:nvPicPr>
          <p:cNvPr id="26" name="Image 25">
            <a:extLst>
              <a:ext uri="{FF2B5EF4-FFF2-40B4-BE49-F238E27FC236}">
                <a16:creationId xmlns:a16="http://schemas.microsoft.com/office/drawing/2014/main" id="{F6575C29-6B8A-ECC8-E701-098FA9796DE3}"/>
              </a:ext>
            </a:extLst>
          </p:cNvPr>
          <p:cNvPicPr>
            <a:picLocks noChangeAspect="1"/>
          </p:cNvPicPr>
          <p:nvPr/>
        </p:nvPicPr>
        <p:blipFill>
          <a:blip r:embed="rId5"/>
          <a:stretch>
            <a:fillRect/>
          </a:stretch>
        </p:blipFill>
        <p:spPr>
          <a:xfrm>
            <a:off x="7904120" y="4943392"/>
            <a:ext cx="1806737" cy="294977"/>
          </a:xfrm>
          <a:prstGeom prst="rect">
            <a:avLst/>
          </a:prstGeom>
        </p:spPr>
      </p:pic>
      <p:pic>
        <p:nvPicPr>
          <p:cNvPr id="28" name="Image 27">
            <a:extLst>
              <a:ext uri="{FF2B5EF4-FFF2-40B4-BE49-F238E27FC236}">
                <a16:creationId xmlns:a16="http://schemas.microsoft.com/office/drawing/2014/main" id="{9E9259C4-E919-E55B-4EF1-AD0FF727D3F9}"/>
              </a:ext>
            </a:extLst>
          </p:cNvPr>
          <p:cNvPicPr>
            <a:picLocks noChangeAspect="1"/>
          </p:cNvPicPr>
          <p:nvPr/>
        </p:nvPicPr>
        <p:blipFill>
          <a:blip r:embed="rId6"/>
          <a:stretch>
            <a:fillRect/>
          </a:stretch>
        </p:blipFill>
        <p:spPr>
          <a:xfrm>
            <a:off x="7883762" y="5447448"/>
            <a:ext cx="1991311" cy="248914"/>
          </a:xfrm>
          <a:prstGeom prst="rect">
            <a:avLst/>
          </a:prstGeom>
        </p:spPr>
      </p:pic>
      <mc:AlternateContent xmlns:mc="http://schemas.openxmlformats.org/markup-compatibility/2006">
        <mc:Choice xmlns:a14="http://schemas.microsoft.com/office/drawing/2010/main" Requires="a14">
          <p:sp>
            <p:nvSpPr>
              <p:cNvPr id="30" name="ZoneTexte 29">
                <a:extLst>
                  <a:ext uri="{FF2B5EF4-FFF2-40B4-BE49-F238E27FC236}">
                    <a16:creationId xmlns:a16="http://schemas.microsoft.com/office/drawing/2014/main" id="{475EEA8B-1FA8-347C-B61C-4C99E55AEE84}"/>
                  </a:ext>
                </a:extLst>
              </p:cNvPr>
              <p:cNvSpPr txBox="1"/>
              <p:nvPr/>
            </p:nvSpPr>
            <p:spPr>
              <a:xfrm>
                <a:off x="6750236" y="4868055"/>
                <a:ext cx="16746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𝑒</m:t>
                          </m:r>
                        </m:e>
                        <m:sub>
                          <m:r>
                            <a:rPr lang="en-GB" b="0" i="1" noProof="0" smtClean="0">
                              <a:latin typeface="Cambria Math" panose="02040503050406030204" pitchFamily="18" charset="0"/>
                            </a:rPr>
                            <m:t>𝑥</m:t>
                          </m:r>
                        </m:sub>
                      </m:sSub>
                      <m:r>
                        <a:rPr lang="en-GB" b="0" i="1" noProof="0" smtClean="0">
                          <a:latin typeface="Cambria Math" panose="02040503050406030204" pitchFamily="18" charset="0"/>
                        </a:rPr>
                        <m:t>:</m:t>
                      </m:r>
                    </m:oMath>
                  </m:oMathPara>
                </a14:m>
                <a:endParaRPr lang="en-GB" b="0" noProof="0" dirty="0"/>
              </a:p>
            </p:txBody>
          </p:sp>
        </mc:Choice>
        <mc:Fallback>
          <p:sp>
            <p:nvSpPr>
              <p:cNvPr id="30" name="ZoneTexte 29">
                <a:extLst>
                  <a:ext uri="{FF2B5EF4-FFF2-40B4-BE49-F238E27FC236}">
                    <a16:creationId xmlns:a16="http://schemas.microsoft.com/office/drawing/2014/main" id="{475EEA8B-1FA8-347C-B61C-4C99E55AEE84}"/>
                  </a:ext>
                </a:extLst>
              </p:cNvPr>
              <p:cNvSpPr txBox="1">
                <a:spLocks noRot="1" noChangeAspect="1" noMove="1" noResize="1" noEditPoints="1" noAdjustHandles="1" noChangeArrowheads="1" noChangeShapeType="1" noTextEdit="1"/>
              </p:cNvSpPr>
              <p:nvPr/>
            </p:nvSpPr>
            <p:spPr>
              <a:xfrm>
                <a:off x="6750236" y="4868055"/>
                <a:ext cx="1674663"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1" name="ZoneTexte 30">
                <a:extLst>
                  <a:ext uri="{FF2B5EF4-FFF2-40B4-BE49-F238E27FC236}">
                    <a16:creationId xmlns:a16="http://schemas.microsoft.com/office/drawing/2014/main" id="{86755C3D-AFCE-306E-730B-1910674D3AB9}"/>
                  </a:ext>
                </a:extLst>
              </p:cNvPr>
              <p:cNvSpPr txBox="1"/>
              <p:nvPr/>
            </p:nvSpPr>
            <p:spPr>
              <a:xfrm>
                <a:off x="447007" y="5589240"/>
                <a:ext cx="4127499" cy="584775"/>
              </a:xfrm>
              <a:prstGeom prst="rect">
                <a:avLst/>
              </a:prstGeom>
              <a:noFill/>
            </p:spPr>
            <p:txBody>
              <a:bodyPr wrap="square" rtlCol="0">
                <a:spAutoFit/>
              </a:bodyPr>
              <a:lstStyle/>
              <a:p>
                <a:r>
                  <a:rPr lang="en-GB" sz="1600" noProof="0" dirty="0"/>
                  <a:t>Combined with a standard </a:t>
                </a:r>
                <a14:m>
                  <m:oMath xmlns:m="http://schemas.openxmlformats.org/officeDocument/2006/math">
                    <m:r>
                      <a:rPr lang="en-GB" sz="1600" i="1" noProof="0" smtClean="0">
                        <a:latin typeface="Cambria Math" panose="02040503050406030204" pitchFamily="18" charset="0"/>
                      </a:rPr>
                      <m:t>𝑡</m:t>
                    </m:r>
                  </m:oMath>
                </a14:m>
                <a:r>
                  <a:rPr lang="en-GB" sz="1600" noProof="0" dirty="0"/>
                  <a:t>-hopping, delivers an AM of type I.</a:t>
                </a:r>
              </a:p>
            </p:txBody>
          </p:sp>
        </mc:Choice>
        <mc:Fallback>
          <p:sp>
            <p:nvSpPr>
              <p:cNvPr id="31" name="ZoneTexte 30">
                <a:extLst>
                  <a:ext uri="{FF2B5EF4-FFF2-40B4-BE49-F238E27FC236}">
                    <a16:creationId xmlns:a16="http://schemas.microsoft.com/office/drawing/2014/main" id="{86755C3D-AFCE-306E-730B-1910674D3AB9}"/>
                  </a:ext>
                </a:extLst>
              </p:cNvPr>
              <p:cNvSpPr txBox="1">
                <a:spLocks noRot="1" noChangeAspect="1" noMove="1" noResize="1" noEditPoints="1" noAdjustHandles="1" noChangeArrowheads="1" noChangeShapeType="1" noTextEdit="1"/>
              </p:cNvSpPr>
              <p:nvPr/>
            </p:nvSpPr>
            <p:spPr>
              <a:xfrm>
                <a:off x="447007" y="5589240"/>
                <a:ext cx="4127499" cy="584775"/>
              </a:xfrm>
              <a:prstGeom prst="rect">
                <a:avLst/>
              </a:prstGeom>
              <a:blipFill>
                <a:blip r:embed="rId8"/>
                <a:stretch>
                  <a:fillRect l="-739" t="-3125" b="-125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3" name="ZoneTexte 32">
                <a:extLst>
                  <a:ext uri="{FF2B5EF4-FFF2-40B4-BE49-F238E27FC236}">
                    <a16:creationId xmlns:a16="http://schemas.microsoft.com/office/drawing/2014/main" id="{B5C372F5-2CB3-2124-A8F6-D4A043DB81A9}"/>
                  </a:ext>
                </a:extLst>
              </p:cNvPr>
              <p:cNvSpPr txBox="1"/>
              <p:nvPr/>
            </p:nvSpPr>
            <p:spPr>
              <a:xfrm>
                <a:off x="6591911" y="5327613"/>
                <a:ext cx="1991312"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𝑒</m:t>
                          </m:r>
                        </m:e>
                        <m:sub>
                          <m:r>
                            <a:rPr lang="en-GB" b="0" i="1" noProof="0" smtClean="0">
                              <a:latin typeface="Cambria Math" panose="02040503050406030204" pitchFamily="18" charset="0"/>
                            </a:rPr>
                            <m:t>𝑦</m:t>
                          </m:r>
                        </m:sub>
                      </m:sSub>
                      <m:r>
                        <a:rPr lang="en-GB" b="0" i="1" noProof="0" smtClean="0">
                          <a:latin typeface="Cambria Math" panose="02040503050406030204" pitchFamily="18" charset="0"/>
                        </a:rPr>
                        <m:t>:</m:t>
                      </m:r>
                    </m:oMath>
                  </m:oMathPara>
                </a14:m>
                <a:endParaRPr lang="en-GB" noProof="0" dirty="0"/>
              </a:p>
            </p:txBody>
          </p:sp>
        </mc:Choice>
        <mc:Fallback>
          <p:sp>
            <p:nvSpPr>
              <p:cNvPr id="33" name="ZoneTexte 32">
                <a:extLst>
                  <a:ext uri="{FF2B5EF4-FFF2-40B4-BE49-F238E27FC236}">
                    <a16:creationId xmlns:a16="http://schemas.microsoft.com/office/drawing/2014/main" id="{B5C372F5-2CB3-2124-A8F6-D4A043DB81A9}"/>
                  </a:ext>
                </a:extLst>
              </p:cNvPr>
              <p:cNvSpPr txBox="1">
                <a:spLocks noRot="1" noChangeAspect="1" noMove="1" noResize="1" noEditPoints="1" noAdjustHandles="1" noChangeArrowheads="1" noChangeShapeType="1" noTextEdit="1"/>
              </p:cNvSpPr>
              <p:nvPr/>
            </p:nvSpPr>
            <p:spPr>
              <a:xfrm>
                <a:off x="6591911" y="5327613"/>
                <a:ext cx="1991312" cy="391261"/>
              </a:xfrm>
              <a:prstGeom prst="rect">
                <a:avLst/>
              </a:prstGeom>
              <a:blipFill>
                <a:blip r:embed="rId9"/>
                <a:stretch>
                  <a:fillRect b="-3125"/>
                </a:stretch>
              </a:blipFill>
            </p:spPr>
            <p:txBody>
              <a:bodyPr/>
              <a:lstStyle/>
              <a:p>
                <a:r>
                  <a:rPr lang="en-GB">
                    <a:noFill/>
                  </a:rPr>
                  <a:t> </a:t>
                </a:r>
              </a:p>
            </p:txBody>
          </p:sp>
        </mc:Fallback>
      </mc:AlternateContent>
    </p:spTree>
    <p:extLst>
      <p:ext uri="{BB962C8B-B14F-4D97-AF65-F5344CB8AC3E}">
        <p14:creationId xmlns:p14="http://schemas.microsoft.com/office/powerpoint/2010/main" val="306762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21" grpId="0"/>
      <p:bldP spid="22" grpId="0"/>
      <p:bldP spid="30" grpId="0"/>
      <p:bldP spid="31"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351DB-D1D8-09B0-91D4-339082AF0BB2}"/>
              </a:ext>
            </a:extLst>
          </p:cNvPr>
          <p:cNvSpPr>
            <a:spLocks noGrp="1"/>
          </p:cNvSpPr>
          <p:nvPr>
            <p:ph type="title"/>
          </p:nvPr>
        </p:nvSpPr>
        <p:spPr/>
        <p:txBody>
          <a:bodyPr/>
          <a:lstStyle/>
          <a:p>
            <a:r>
              <a:rPr lang="en-GB" noProof="0" dirty="0"/>
              <a:t>The </a:t>
            </a:r>
            <a:r>
              <a:rPr lang="en-GB" noProof="0" dirty="0" err="1"/>
              <a:t>Bogoliubov</a:t>
            </a:r>
            <a:r>
              <a:rPr lang="en-GB" noProof="0" dirty="0"/>
              <a:t> de-</a:t>
            </a:r>
            <a:r>
              <a:rPr lang="en-GB" noProof="0" dirty="0" err="1"/>
              <a:t>Gennes</a:t>
            </a:r>
            <a:r>
              <a:rPr lang="en-GB" noProof="0" dirty="0"/>
              <a:t> transformation</a:t>
            </a:r>
          </a:p>
        </p:txBody>
      </p:sp>
      <p:sp>
        <p:nvSpPr>
          <p:cNvPr id="4" name="Espace réservé du pied de page 3">
            <a:extLst>
              <a:ext uri="{FF2B5EF4-FFF2-40B4-BE49-F238E27FC236}">
                <a16:creationId xmlns:a16="http://schemas.microsoft.com/office/drawing/2014/main" id="{CBBC60D5-69AB-B0FD-DB41-83351E7560BA}"/>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8972F9C2-66E9-2BEC-38D1-CF4FDD73E135}"/>
              </a:ext>
            </a:extLst>
          </p:cNvPr>
          <p:cNvSpPr>
            <a:spLocks noGrp="1"/>
          </p:cNvSpPr>
          <p:nvPr>
            <p:ph type="sldNum" sz="quarter" idx="4"/>
          </p:nvPr>
        </p:nvSpPr>
        <p:spPr/>
        <p:txBody>
          <a:bodyPr/>
          <a:lstStyle/>
          <a:p>
            <a:fld id="{C05EE493-AD2E-4872-B2F6-8F12A747F0A5}" type="slidenum">
              <a:rPr lang="en-GB" noProof="0" smtClean="0"/>
              <a:pPr/>
              <a:t>23</a:t>
            </a:fld>
            <a:endParaRPr lang="en-GB" noProof="0" dirty="0"/>
          </a:p>
        </p:txBody>
      </p:sp>
      <p:sp>
        <p:nvSpPr>
          <p:cNvPr id="6" name="Espace réservé de la date 5">
            <a:extLst>
              <a:ext uri="{FF2B5EF4-FFF2-40B4-BE49-F238E27FC236}">
                <a16:creationId xmlns:a16="http://schemas.microsoft.com/office/drawing/2014/main" id="{C46BC651-6557-5A6C-8582-F755CB807131}"/>
              </a:ext>
            </a:extLst>
          </p:cNvPr>
          <p:cNvSpPr>
            <a:spLocks noGrp="1"/>
          </p:cNvSpPr>
          <p:nvPr>
            <p:ph type="dt" sz="half" idx="2"/>
          </p:nvPr>
        </p:nvSpPr>
        <p:spPr/>
        <p:txBody>
          <a:bodyPr/>
          <a:lstStyle/>
          <a:p>
            <a:r>
              <a:rPr lang="en-GB" noProof="0" dirty="0"/>
              <a:t>24.02.2025</a:t>
            </a:r>
          </a:p>
        </p:txBody>
      </p:sp>
      <p:sp>
        <p:nvSpPr>
          <p:cNvPr id="8" name="ZoneTexte 7">
            <a:extLst>
              <a:ext uri="{FF2B5EF4-FFF2-40B4-BE49-F238E27FC236}">
                <a16:creationId xmlns:a16="http://schemas.microsoft.com/office/drawing/2014/main" id="{9FDDA9DC-0FF5-4234-D5F0-DC16657FD613}"/>
              </a:ext>
            </a:extLst>
          </p:cNvPr>
          <p:cNvSpPr txBox="1"/>
          <p:nvPr/>
        </p:nvSpPr>
        <p:spPr>
          <a:xfrm>
            <a:off x="343770" y="1556792"/>
            <a:ext cx="4905772" cy="1323439"/>
          </a:xfrm>
          <a:prstGeom prst="rect">
            <a:avLst/>
          </a:prstGeom>
          <a:noFill/>
        </p:spPr>
        <p:txBody>
          <a:bodyPr wrap="square">
            <a:spAutoFit/>
          </a:bodyPr>
          <a:lstStyle/>
          <a:p>
            <a:r>
              <a:rPr lang="en-GB" sz="1600" noProof="0" dirty="0"/>
              <a:t>Transform the Hamiltonian in a vector-matrix-vector product.</a:t>
            </a:r>
          </a:p>
          <a:p>
            <a:r>
              <a:rPr lang="en-GB" sz="1600" noProof="0" dirty="0"/>
              <a:t>Then by diagonalising the matrix we can find from the eigenvalues, -vectors an expression for the physical quantities we want to calculate.</a:t>
            </a:r>
          </a:p>
        </p:txBody>
      </p:sp>
      <p:sp>
        <p:nvSpPr>
          <p:cNvPr id="9" name="Espace réservé du contenu 8">
            <a:extLst>
              <a:ext uri="{FF2B5EF4-FFF2-40B4-BE49-F238E27FC236}">
                <a16:creationId xmlns:a16="http://schemas.microsoft.com/office/drawing/2014/main" id="{DB451948-EB46-0A66-F8B1-E626B78F0C0B}"/>
              </a:ext>
            </a:extLst>
          </p:cNvPr>
          <p:cNvSpPr txBox="1">
            <a:spLocks/>
          </p:cNvSpPr>
          <p:nvPr/>
        </p:nvSpPr>
        <p:spPr>
          <a:xfrm>
            <a:off x="447008" y="1268760"/>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Key idea</a:t>
            </a:r>
          </a:p>
        </p:txBody>
      </p:sp>
      <p:pic>
        <p:nvPicPr>
          <p:cNvPr id="13" name="Image 12">
            <a:extLst>
              <a:ext uri="{FF2B5EF4-FFF2-40B4-BE49-F238E27FC236}">
                <a16:creationId xmlns:a16="http://schemas.microsoft.com/office/drawing/2014/main" id="{08D41F3C-1E80-6421-9111-85C814E71FC3}"/>
              </a:ext>
            </a:extLst>
          </p:cNvPr>
          <p:cNvPicPr>
            <a:picLocks noChangeAspect="1"/>
          </p:cNvPicPr>
          <p:nvPr/>
        </p:nvPicPr>
        <p:blipFill>
          <a:blip r:embed="rId2"/>
          <a:stretch>
            <a:fillRect/>
          </a:stretch>
        </p:blipFill>
        <p:spPr>
          <a:xfrm>
            <a:off x="1127448" y="3284984"/>
            <a:ext cx="3168352" cy="812289"/>
          </a:xfrm>
          <a:prstGeom prst="rect">
            <a:avLst/>
          </a:prstGeom>
        </p:spPr>
      </p:pic>
      <p:pic>
        <p:nvPicPr>
          <p:cNvPr id="15" name="Image 14">
            <a:extLst>
              <a:ext uri="{FF2B5EF4-FFF2-40B4-BE49-F238E27FC236}">
                <a16:creationId xmlns:a16="http://schemas.microsoft.com/office/drawing/2014/main" id="{44DCDCC8-51A7-4867-D7A0-EEB89CA0AF51}"/>
              </a:ext>
            </a:extLst>
          </p:cNvPr>
          <p:cNvPicPr>
            <a:picLocks noChangeAspect="1"/>
          </p:cNvPicPr>
          <p:nvPr/>
        </p:nvPicPr>
        <p:blipFill>
          <a:blip r:embed="rId3"/>
          <a:stretch>
            <a:fillRect/>
          </a:stretch>
        </p:blipFill>
        <p:spPr>
          <a:xfrm>
            <a:off x="1164173" y="4170273"/>
            <a:ext cx="3168352" cy="835361"/>
          </a:xfrm>
          <a:prstGeom prst="rect">
            <a:avLst/>
          </a:prstGeom>
        </p:spPr>
      </p:pic>
      <p:pic>
        <p:nvPicPr>
          <p:cNvPr id="17" name="Image 16">
            <a:extLst>
              <a:ext uri="{FF2B5EF4-FFF2-40B4-BE49-F238E27FC236}">
                <a16:creationId xmlns:a16="http://schemas.microsoft.com/office/drawing/2014/main" id="{A51CE688-6BBF-AC51-6B7D-040382C4B165}"/>
              </a:ext>
            </a:extLst>
          </p:cNvPr>
          <p:cNvPicPr>
            <a:picLocks noChangeAspect="1"/>
          </p:cNvPicPr>
          <p:nvPr/>
        </p:nvPicPr>
        <p:blipFill>
          <a:blip r:embed="rId4"/>
          <a:stretch>
            <a:fillRect/>
          </a:stretch>
        </p:blipFill>
        <p:spPr>
          <a:xfrm>
            <a:off x="5358826" y="3212976"/>
            <a:ext cx="6005792" cy="1567754"/>
          </a:xfrm>
          <a:prstGeom prst="rect">
            <a:avLst/>
          </a:prstGeom>
        </p:spPr>
      </p:pic>
      <p:pic>
        <p:nvPicPr>
          <p:cNvPr id="19" name="Image 18">
            <a:extLst>
              <a:ext uri="{FF2B5EF4-FFF2-40B4-BE49-F238E27FC236}">
                <a16:creationId xmlns:a16="http://schemas.microsoft.com/office/drawing/2014/main" id="{EC51F9EC-4439-6E9B-DE24-AFB932CAF221}"/>
              </a:ext>
            </a:extLst>
          </p:cNvPr>
          <p:cNvPicPr>
            <a:picLocks noChangeAspect="1"/>
          </p:cNvPicPr>
          <p:nvPr/>
        </p:nvPicPr>
        <p:blipFill>
          <a:blip r:embed="rId5"/>
          <a:stretch>
            <a:fillRect/>
          </a:stretch>
        </p:blipFill>
        <p:spPr>
          <a:xfrm>
            <a:off x="5519936" y="2254760"/>
            <a:ext cx="2609935" cy="727359"/>
          </a:xfrm>
          <a:prstGeom prst="rect">
            <a:avLst/>
          </a:prstGeom>
        </p:spPr>
      </p:pic>
      <p:sp>
        <p:nvSpPr>
          <p:cNvPr id="20" name="Espace réservé du contenu 8">
            <a:extLst>
              <a:ext uri="{FF2B5EF4-FFF2-40B4-BE49-F238E27FC236}">
                <a16:creationId xmlns:a16="http://schemas.microsoft.com/office/drawing/2014/main" id="{529C82B7-49B1-DD46-62B7-EDDF549B9289}"/>
              </a:ext>
            </a:extLst>
          </p:cNvPr>
          <p:cNvSpPr txBox="1">
            <a:spLocks/>
          </p:cNvSpPr>
          <p:nvPr/>
        </p:nvSpPr>
        <p:spPr>
          <a:xfrm>
            <a:off x="5467029" y="1300199"/>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Example</a:t>
            </a:r>
          </a:p>
        </p:txBody>
      </p:sp>
      <p:sp>
        <p:nvSpPr>
          <p:cNvPr id="22" name="ZoneTexte 21">
            <a:extLst>
              <a:ext uri="{FF2B5EF4-FFF2-40B4-BE49-F238E27FC236}">
                <a16:creationId xmlns:a16="http://schemas.microsoft.com/office/drawing/2014/main" id="{7122FEAB-4474-D907-CD13-10D0A0A5B865}"/>
              </a:ext>
            </a:extLst>
          </p:cNvPr>
          <p:cNvSpPr txBox="1"/>
          <p:nvPr/>
        </p:nvSpPr>
        <p:spPr>
          <a:xfrm>
            <a:off x="5335142" y="1556792"/>
            <a:ext cx="4905772" cy="338554"/>
          </a:xfrm>
          <a:prstGeom prst="rect">
            <a:avLst/>
          </a:prstGeom>
          <a:noFill/>
        </p:spPr>
        <p:txBody>
          <a:bodyPr wrap="square">
            <a:spAutoFit/>
          </a:bodyPr>
          <a:lstStyle/>
          <a:p>
            <a:r>
              <a:rPr lang="en-GB" sz="1600" noProof="0" dirty="0"/>
              <a:t>The chemical potential is a simple term:</a:t>
            </a:r>
          </a:p>
        </p:txBody>
      </p:sp>
      <p:cxnSp>
        <p:nvCxnSpPr>
          <p:cNvPr id="24" name="Connecteur droit 23">
            <a:extLst>
              <a:ext uri="{FF2B5EF4-FFF2-40B4-BE49-F238E27FC236}">
                <a16:creationId xmlns:a16="http://schemas.microsoft.com/office/drawing/2014/main" id="{5D36C0F0-E24E-340C-DEB7-392707896F2C}"/>
              </a:ext>
            </a:extLst>
          </p:cNvPr>
          <p:cNvCxnSpPr/>
          <p:nvPr/>
        </p:nvCxnSpPr>
        <p:spPr>
          <a:xfrm>
            <a:off x="3503712" y="3925514"/>
            <a:ext cx="36004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5" name="Connecteur droit 24">
            <a:extLst>
              <a:ext uri="{FF2B5EF4-FFF2-40B4-BE49-F238E27FC236}">
                <a16:creationId xmlns:a16="http://schemas.microsoft.com/office/drawing/2014/main" id="{DC165E14-D586-13B0-2CD3-2CC5F3C801A1}"/>
              </a:ext>
            </a:extLst>
          </p:cNvPr>
          <p:cNvCxnSpPr>
            <a:cxnSpLocks/>
          </p:cNvCxnSpPr>
          <p:nvPr/>
        </p:nvCxnSpPr>
        <p:spPr>
          <a:xfrm>
            <a:off x="7320136" y="4852738"/>
            <a:ext cx="194421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9" name="Connecteur droit 28">
            <a:extLst>
              <a:ext uri="{FF2B5EF4-FFF2-40B4-BE49-F238E27FC236}">
                <a16:creationId xmlns:a16="http://schemas.microsoft.com/office/drawing/2014/main" id="{56867FE1-94DB-4FB1-1497-504092B72450}"/>
              </a:ext>
            </a:extLst>
          </p:cNvPr>
          <p:cNvCxnSpPr>
            <a:stCxn id="17" idx="1"/>
          </p:cNvCxnSpPr>
          <p:nvPr/>
        </p:nvCxnSpPr>
        <p:spPr>
          <a:xfrm>
            <a:off x="5358826" y="3996853"/>
            <a:ext cx="161110" cy="0"/>
          </a:xfrm>
          <a:prstGeom prst="line">
            <a:avLst/>
          </a:prstGeom>
          <a:effectLst/>
        </p:spPr>
        <p:style>
          <a:lnRef idx="2">
            <a:schemeClr val="dk1"/>
          </a:lnRef>
          <a:fillRef idx="0">
            <a:schemeClr val="dk1"/>
          </a:fillRef>
          <a:effectRef idx="1">
            <a:schemeClr val="dk1"/>
          </a:effectRef>
          <a:fontRef idx="minor">
            <a:schemeClr val="tx1"/>
          </a:fontRef>
        </p:style>
      </p:cxnSp>
      <p:sp>
        <p:nvSpPr>
          <p:cNvPr id="30" name="ZoneTexte 29">
            <a:extLst>
              <a:ext uri="{FF2B5EF4-FFF2-40B4-BE49-F238E27FC236}">
                <a16:creationId xmlns:a16="http://schemas.microsoft.com/office/drawing/2014/main" id="{418D09EB-AD68-BEA5-C0EF-BB88C36C539A}"/>
              </a:ext>
            </a:extLst>
          </p:cNvPr>
          <p:cNvSpPr txBox="1"/>
          <p:nvPr/>
        </p:nvSpPr>
        <p:spPr>
          <a:xfrm>
            <a:off x="447008" y="5373216"/>
            <a:ext cx="6441080" cy="584775"/>
          </a:xfrm>
          <a:prstGeom prst="rect">
            <a:avLst/>
          </a:prstGeom>
          <a:noFill/>
        </p:spPr>
        <p:txBody>
          <a:bodyPr wrap="square">
            <a:spAutoFit/>
          </a:bodyPr>
          <a:lstStyle/>
          <a:p>
            <a:r>
              <a:rPr lang="en-GB" sz="1600" noProof="0" dirty="0"/>
              <a:t>This makes the self consistent algorithm easier to solve. We need to diagonalize a matrix..</a:t>
            </a:r>
          </a:p>
        </p:txBody>
      </p:sp>
      <p:sp>
        <p:nvSpPr>
          <p:cNvPr id="31" name="ZoneTexte 30">
            <a:extLst>
              <a:ext uri="{FF2B5EF4-FFF2-40B4-BE49-F238E27FC236}">
                <a16:creationId xmlns:a16="http://schemas.microsoft.com/office/drawing/2014/main" id="{DBB4296A-EE84-F89B-FF22-6FBF08AC010D}"/>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Overview</a:t>
            </a:r>
          </a:p>
        </p:txBody>
      </p:sp>
    </p:spTree>
    <p:extLst>
      <p:ext uri="{BB962C8B-B14F-4D97-AF65-F5344CB8AC3E}">
        <p14:creationId xmlns:p14="http://schemas.microsoft.com/office/powerpoint/2010/main" val="355698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0" grpId="0"/>
      <p:bldP spid="22"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7F0F9-838E-E310-ADD1-BF15FCDB751A}"/>
              </a:ext>
            </a:extLst>
          </p:cNvPr>
          <p:cNvSpPr>
            <a:spLocks noGrp="1"/>
          </p:cNvSpPr>
          <p:nvPr>
            <p:ph type="title"/>
          </p:nvPr>
        </p:nvSpPr>
        <p:spPr/>
        <p:txBody>
          <a:bodyPr/>
          <a:lstStyle/>
          <a:p>
            <a:r>
              <a:rPr lang="en-GB" noProof="0" dirty="0"/>
              <a:t>The </a:t>
            </a:r>
            <a:r>
              <a:rPr lang="en-GB" noProof="0" dirty="0" err="1"/>
              <a:t>Bogoliubov</a:t>
            </a:r>
            <a:r>
              <a:rPr lang="en-GB" noProof="0" dirty="0"/>
              <a:t> de-</a:t>
            </a:r>
            <a:r>
              <a:rPr lang="en-GB" noProof="0" dirty="0" err="1"/>
              <a:t>Gennes</a:t>
            </a:r>
            <a:r>
              <a:rPr lang="en-GB" noProof="0" dirty="0"/>
              <a:t> transformation</a:t>
            </a:r>
          </a:p>
        </p:txBody>
      </p:sp>
      <p:sp>
        <p:nvSpPr>
          <p:cNvPr id="4" name="Espace réservé du pied de page 3">
            <a:extLst>
              <a:ext uri="{FF2B5EF4-FFF2-40B4-BE49-F238E27FC236}">
                <a16:creationId xmlns:a16="http://schemas.microsoft.com/office/drawing/2014/main" id="{F4659671-EC0D-08B9-2A49-3BAB73851C32}"/>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724F6DFE-C860-DAB8-447F-A16BDD793C95}"/>
              </a:ext>
            </a:extLst>
          </p:cNvPr>
          <p:cNvSpPr>
            <a:spLocks noGrp="1"/>
          </p:cNvSpPr>
          <p:nvPr>
            <p:ph type="sldNum" sz="quarter" idx="4"/>
          </p:nvPr>
        </p:nvSpPr>
        <p:spPr/>
        <p:txBody>
          <a:bodyPr/>
          <a:lstStyle/>
          <a:p>
            <a:fld id="{C05EE493-AD2E-4872-B2F6-8F12A747F0A5}" type="slidenum">
              <a:rPr lang="en-GB" noProof="0" smtClean="0"/>
              <a:pPr/>
              <a:t>24</a:t>
            </a:fld>
            <a:endParaRPr lang="en-GB" noProof="0" dirty="0"/>
          </a:p>
        </p:txBody>
      </p:sp>
      <p:sp>
        <p:nvSpPr>
          <p:cNvPr id="6" name="Espace réservé de la date 5">
            <a:extLst>
              <a:ext uri="{FF2B5EF4-FFF2-40B4-BE49-F238E27FC236}">
                <a16:creationId xmlns:a16="http://schemas.microsoft.com/office/drawing/2014/main" id="{F59E8CB0-4094-E17C-606E-18AD9D438711}"/>
              </a:ext>
            </a:extLst>
          </p:cNvPr>
          <p:cNvSpPr>
            <a:spLocks noGrp="1"/>
          </p:cNvSpPr>
          <p:nvPr>
            <p:ph type="dt" sz="half" idx="2"/>
          </p:nvPr>
        </p:nvSpPr>
        <p:spPr/>
        <p:txBody>
          <a:bodyPr/>
          <a:lstStyle/>
          <a:p>
            <a:r>
              <a:rPr lang="en-GB" noProof="0" dirty="0"/>
              <a:t>24.02.2025</a:t>
            </a:r>
          </a:p>
        </p:txBody>
      </p:sp>
      <p:sp>
        <p:nvSpPr>
          <p:cNvPr id="7" name="ZoneTexte 6">
            <a:extLst>
              <a:ext uri="{FF2B5EF4-FFF2-40B4-BE49-F238E27FC236}">
                <a16:creationId xmlns:a16="http://schemas.microsoft.com/office/drawing/2014/main" id="{52EC87F5-01FB-8416-3DFE-6EF0F241E390}"/>
              </a:ext>
            </a:extLst>
          </p:cNvPr>
          <p:cNvSpPr txBox="1"/>
          <p:nvPr/>
        </p:nvSpPr>
        <p:spPr>
          <a:xfrm>
            <a:off x="407368" y="758445"/>
            <a:ext cx="6024236" cy="338554"/>
          </a:xfrm>
          <a:prstGeom prst="rect">
            <a:avLst/>
          </a:prstGeom>
          <a:noFill/>
        </p:spPr>
        <p:txBody>
          <a:bodyPr wrap="square" rtlCol="0">
            <a:spAutoFit/>
          </a:bodyPr>
          <a:lstStyle/>
          <a:p>
            <a:r>
              <a:rPr lang="en-GB" sz="1600" b="1" noProof="0" dirty="0">
                <a:latin typeface="+mj-lt"/>
              </a:rPr>
              <a:t>In action</a:t>
            </a:r>
          </a:p>
        </p:txBody>
      </p:sp>
      <p:sp>
        <p:nvSpPr>
          <p:cNvPr id="9" name="Espace réservé du contenu 8">
            <a:extLst>
              <a:ext uri="{FF2B5EF4-FFF2-40B4-BE49-F238E27FC236}">
                <a16:creationId xmlns:a16="http://schemas.microsoft.com/office/drawing/2014/main" id="{2416E660-1657-1FCE-F8F1-A8634D084DF4}"/>
              </a:ext>
            </a:extLst>
          </p:cNvPr>
          <p:cNvSpPr txBox="1">
            <a:spLocks/>
          </p:cNvSpPr>
          <p:nvPr/>
        </p:nvSpPr>
        <p:spPr>
          <a:xfrm>
            <a:off x="447008" y="1268760"/>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endParaRPr lang="en-GB" noProof="0" dirty="0"/>
          </a:p>
        </p:txBody>
      </p:sp>
      <mc:AlternateContent xmlns:mc="http://schemas.openxmlformats.org/markup-compatibility/2006">
        <mc:Choice xmlns:a14="http://schemas.microsoft.com/office/drawing/2010/main" Requires="a14">
          <p:sp>
            <p:nvSpPr>
              <p:cNvPr id="10" name="Espace réservé du contenu 8">
                <a:extLst>
                  <a:ext uri="{FF2B5EF4-FFF2-40B4-BE49-F238E27FC236}">
                    <a16:creationId xmlns:a16="http://schemas.microsoft.com/office/drawing/2014/main" id="{870D4623-8288-2A00-1F00-B3352DF85910}"/>
                  </a:ext>
                </a:extLst>
              </p:cNvPr>
              <p:cNvSpPr txBox="1">
                <a:spLocks/>
              </p:cNvSpPr>
              <p:nvPr/>
            </p:nvSpPr>
            <p:spPr>
              <a:xfrm>
                <a:off x="479376" y="1268760"/>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Transformation of the </a:t>
                </a:r>
                <a14:m>
                  <m:oMath xmlns:m="http://schemas.openxmlformats.org/officeDocument/2006/math">
                    <m:r>
                      <a:rPr lang="en-GB" sz="1800" i="1" noProof="0" smtClean="0">
                        <a:latin typeface="Cambria Math" panose="02040503050406030204" pitchFamily="18" charset="0"/>
                      </a:rPr>
                      <m:t>𝑐</m:t>
                    </m:r>
                  </m:oMath>
                </a14:m>
                <a:r>
                  <a:rPr lang="en-GB" noProof="0" dirty="0"/>
                  <a:t>-operators</a:t>
                </a:r>
              </a:p>
            </p:txBody>
          </p:sp>
        </mc:Choice>
        <mc:Fallback>
          <p:sp>
            <p:nvSpPr>
              <p:cNvPr id="10" name="Espace réservé du contenu 8">
                <a:extLst>
                  <a:ext uri="{FF2B5EF4-FFF2-40B4-BE49-F238E27FC236}">
                    <a16:creationId xmlns:a16="http://schemas.microsoft.com/office/drawing/2014/main" id="{870D4623-8288-2A00-1F00-B3352DF85910}"/>
                  </a:ext>
                </a:extLst>
              </p:cNvPr>
              <p:cNvSpPr txBox="1">
                <a:spLocks noRot="1" noChangeAspect="1" noMove="1" noResize="1" noEditPoints="1" noAdjustHandles="1" noChangeArrowheads="1" noChangeShapeType="1" noTextEdit="1"/>
              </p:cNvSpPr>
              <p:nvPr/>
            </p:nvSpPr>
            <p:spPr>
              <a:xfrm>
                <a:off x="479376" y="1268760"/>
                <a:ext cx="4784896" cy="338554"/>
              </a:xfrm>
              <a:prstGeom prst="rect">
                <a:avLst/>
              </a:prstGeom>
              <a:blipFill>
                <a:blip r:embed="rId2"/>
                <a:stretch>
                  <a:fillRect l="-2675" t="-10714" b="-16071"/>
                </a:stretch>
              </a:blipFill>
            </p:spPr>
            <p:txBody>
              <a:bodyPr/>
              <a:lstStyle/>
              <a:p>
                <a:r>
                  <a:rPr lang="en-GB">
                    <a:noFill/>
                  </a:rPr>
                  <a:t> </a:t>
                </a:r>
              </a:p>
            </p:txBody>
          </p:sp>
        </mc:Fallback>
      </mc:AlternateContent>
      <p:grpSp>
        <p:nvGrpSpPr>
          <p:cNvPr id="19" name="Groupe 18">
            <a:extLst>
              <a:ext uri="{FF2B5EF4-FFF2-40B4-BE49-F238E27FC236}">
                <a16:creationId xmlns:a16="http://schemas.microsoft.com/office/drawing/2014/main" id="{9581E851-8B2D-5002-3FD7-0BD0D894C363}"/>
              </a:ext>
            </a:extLst>
          </p:cNvPr>
          <p:cNvGrpSpPr/>
          <p:nvPr/>
        </p:nvGrpSpPr>
        <p:grpSpPr>
          <a:xfrm>
            <a:off x="623392" y="1679322"/>
            <a:ext cx="3202209" cy="714162"/>
            <a:chOff x="479376" y="1634718"/>
            <a:chExt cx="3972479" cy="885949"/>
          </a:xfrm>
        </p:grpSpPr>
        <p:pic>
          <p:nvPicPr>
            <p:cNvPr id="16" name="Image 15">
              <a:extLst>
                <a:ext uri="{FF2B5EF4-FFF2-40B4-BE49-F238E27FC236}">
                  <a16:creationId xmlns:a16="http://schemas.microsoft.com/office/drawing/2014/main" id="{D2C10848-122C-4DFA-64FC-8BAB62995D11}"/>
                </a:ext>
              </a:extLst>
            </p:cNvPr>
            <p:cNvPicPr>
              <a:picLocks noChangeAspect="1"/>
            </p:cNvPicPr>
            <p:nvPr/>
          </p:nvPicPr>
          <p:blipFill>
            <a:blip r:embed="rId3"/>
            <a:stretch>
              <a:fillRect/>
            </a:stretch>
          </p:blipFill>
          <p:spPr>
            <a:xfrm>
              <a:off x="479376" y="1864006"/>
              <a:ext cx="876422" cy="304843"/>
            </a:xfrm>
            <a:prstGeom prst="rect">
              <a:avLst/>
            </a:prstGeom>
          </p:spPr>
        </p:pic>
        <p:pic>
          <p:nvPicPr>
            <p:cNvPr id="18" name="Image 17">
              <a:extLst>
                <a:ext uri="{FF2B5EF4-FFF2-40B4-BE49-F238E27FC236}">
                  <a16:creationId xmlns:a16="http://schemas.microsoft.com/office/drawing/2014/main" id="{5A0F5801-0345-DE84-E3C4-ABF4C1233FE5}"/>
                </a:ext>
              </a:extLst>
            </p:cNvPr>
            <p:cNvPicPr>
              <a:picLocks noChangeAspect="1"/>
            </p:cNvPicPr>
            <p:nvPr/>
          </p:nvPicPr>
          <p:blipFill>
            <a:blip r:embed="rId4"/>
            <a:stretch>
              <a:fillRect/>
            </a:stretch>
          </p:blipFill>
          <p:spPr>
            <a:xfrm>
              <a:off x="1355798" y="1634718"/>
              <a:ext cx="3096057" cy="885949"/>
            </a:xfrm>
            <a:prstGeom prst="rect">
              <a:avLst/>
            </a:prstGeom>
          </p:spPr>
        </p:pic>
      </p:grpSp>
      <p:grpSp>
        <p:nvGrpSpPr>
          <p:cNvPr id="24" name="Groupe 23">
            <a:extLst>
              <a:ext uri="{FF2B5EF4-FFF2-40B4-BE49-F238E27FC236}">
                <a16:creationId xmlns:a16="http://schemas.microsoft.com/office/drawing/2014/main" id="{07736617-FE53-8AE6-BD91-882B7DF1BED4}"/>
              </a:ext>
            </a:extLst>
          </p:cNvPr>
          <p:cNvGrpSpPr/>
          <p:nvPr/>
        </p:nvGrpSpPr>
        <p:grpSpPr>
          <a:xfrm>
            <a:off x="598970" y="2540383"/>
            <a:ext cx="3226631" cy="715119"/>
            <a:chOff x="493105" y="2559389"/>
            <a:chExt cx="3997418" cy="885949"/>
          </a:xfrm>
        </p:grpSpPr>
        <p:pic>
          <p:nvPicPr>
            <p:cNvPr id="21" name="Image 20">
              <a:extLst>
                <a:ext uri="{FF2B5EF4-FFF2-40B4-BE49-F238E27FC236}">
                  <a16:creationId xmlns:a16="http://schemas.microsoft.com/office/drawing/2014/main" id="{B47A8626-8986-DC6B-ACAE-6FDC07B0758A}"/>
                </a:ext>
              </a:extLst>
            </p:cNvPr>
            <p:cNvPicPr>
              <a:picLocks noChangeAspect="1"/>
            </p:cNvPicPr>
            <p:nvPr/>
          </p:nvPicPr>
          <p:blipFill>
            <a:blip r:embed="rId5"/>
            <a:stretch>
              <a:fillRect/>
            </a:stretch>
          </p:blipFill>
          <p:spPr>
            <a:xfrm>
              <a:off x="965781" y="2559389"/>
              <a:ext cx="3524742" cy="885949"/>
            </a:xfrm>
            <a:prstGeom prst="rect">
              <a:avLst/>
            </a:prstGeom>
          </p:spPr>
        </p:pic>
        <p:pic>
          <p:nvPicPr>
            <p:cNvPr id="23" name="Image 22">
              <a:extLst>
                <a:ext uri="{FF2B5EF4-FFF2-40B4-BE49-F238E27FC236}">
                  <a16:creationId xmlns:a16="http://schemas.microsoft.com/office/drawing/2014/main" id="{5DD7096C-66B1-DBD9-E2DC-2E9EF14312C7}"/>
                </a:ext>
              </a:extLst>
            </p:cNvPr>
            <p:cNvPicPr>
              <a:picLocks noChangeAspect="1"/>
            </p:cNvPicPr>
            <p:nvPr/>
          </p:nvPicPr>
          <p:blipFill>
            <a:blip r:embed="rId6"/>
            <a:stretch>
              <a:fillRect/>
            </a:stretch>
          </p:blipFill>
          <p:spPr>
            <a:xfrm>
              <a:off x="493105" y="2569499"/>
              <a:ext cx="562053" cy="485843"/>
            </a:xfrm>
            <a:prstGeom prst="rect">
              <a:avLst/>
            </a:prstGeom>
          </p:spPr>
        </p:pic>
      </p:grpSp>
      <p:pic>
        <p:nvPicPr>
          <p:cNvPr id="26" name="Image 25">
            <a:extLst>
              <a:ext uri="{FF2B5EF4-FFF2-40B4-BE49-F238E27FC236}">
                <a16:creationId xmlns:a16="http://schemas.microsoft.com/office/drawing/2014/main" id="{F69DA38E-B85A-FF04-A330-511B4C411019}"/>
              </a:ext>
            </a:extLst>
          </p:cNvPr>
          <p:cNvPicPr>
            <a:picLocks noChangeAspect="1"/>
          </p:cNvPicPr>
          <p:nvPr/>
        </p:nvPicPr>
        <p:blipFill>
          <a:blip r:embed="rId7"/>
          <a:stretch>
            <a:fillRect/>
          </a:stretch>
        </p:blipFill>
        <p:spPr>
          <a:xfrm>
            <a:off x="491212" y="4496337"/>
            <a:ext cx="6675089" cy="805500"/>
          </a:xfrm>
          <a:prstGeom prst="rect">
            <a:avLst/>
          </a:prstGeom>
        </p:spPr>
      </p:pic>
      <p:pic>
        <p:nvPicPr>
          <p:cNvPr id="28" name="Image 27">
            <a:extLst>
              <a:ext uri="{FF2B5EF4-FFF2-40B4-BE49-F238E27FC236}">
                <a16:creationId xmlns:a16="http://schemas.microsoft.com/office/drawing/2014/main" id="{26371487-1CB7-2D08-86B9-9E5030B2D2BB}"/>
              </a:ext>
            </a:extLst>
          </p:cNvPr>
          <p:cNvPicPr>
            <a:picLocks noChangeAspect="1"/>
          </p:cNvPicPr>
          <p:nvPr/>
        </p:nvPicPr>
        <p:blipFill>
          <a:blip r:embed="rId8"/>
          <a:stretch>
            <a:fillRect/>
          </a:stretch>
        </p:blipFill>
        <p:spPr>
          <a:xfrm>
            <a:off x="566763" y="3985970"/>
            <a:ext cx="2216869" cy="418710"/>
          </a:xfrm>
          <a:prstGeom prst="rect">
            <a:avLst/>
          </a:prstGeom>
        </p:spPr>
      </p:pic>
      <p:sp>
        <p:nvSpPr>
          <p:cNvPr id="29" name="Rectangle 28">
            <a:extLst>
              <a:ext uri="{FF2B5EF4-FFF2-40B4-BE49-F238E27FC236}">
                <a16:creationId xmlns:a16="http://schemas.microsoft.com/office/drawing/2014/main" id="{6DF64847-5DA8-6268-B77E-EF8E381B35E5}"/>
              </a:ext>
            </a:extLst>
          </p:cNvPr>
          <p:cNvSpPr/>
          <p:nvPr/>
        </p:nvSpPr>
        <p:spPr>
          <a:xfrm>
            <a:off x="8184232" y="1096999"/>
            <a:ext cx="2232248" cy="58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noProof="0" dirty="0"/>
              <a:t>Build the matrix</a:t>
            </a:r>
          </a:p>
        </p:txBody>
      </p:sp>
      <p:sp>
        <p:nvSpPr>
          <p:cNvPr id="30" name="Rectangle 29">
            <a:extLst>
              <a:ext uri="{FF2B5EF4-FFF2-40B4-BE49-F238E27FC236}">
                <a16:creationId xmlns:a16="http://schemas.microsoft.com/office/drawing/2014/main" id="{3348E966-6626-02C5-62FD-04BC9B8CF030}"/>
              </a:ext>
            </a:extLst>
          </p:cNvPr>
          <p:cNvSpPr/>
          <p:nvPr/>
        </p:nvSpPr>
        <p:spPr>
          <a:xfrm>
            <a:off x="8184232" y="1838565"/>
            <a:ext cx="2232248" cy="58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noProof="0" dirty="0"/>
              <a:t>Diagonalize</a:t>
            </a:r>
          </a:p>
        </p:txBody>
      </p: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DC66D8C1-B4BB-B64B-FF86-0A8B1633FAB7}"/>
                  </a:ext>
                </a:extLst>
              </p:cNvPr>
              <p:cNvSpPr/>
              <p:nvPr/>
            </p:nvSpPr>
            <p:spPr>
              <a:xfrm>
                <a:off x="8184232" y="2564904"/>
                <a:ext cx="2232248" cy="58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noProof="0" dirty="0"/>
                  <a:t>Compute</a:t>
                </a:r>
                <a:r>
                  <a:rPr lang="en-GB" noProof="0" dirty="0"/>
                  <a:t> </a:t>
                </a:r>
                <a14:m>
                  <m:oMath xmlns:m="http://schemas.openxmlformats.org/officeDocument/2006/math">
                    <m:r>
                      <a:rPr lang="en-GB" i="1" noProof="0" smtClean="0">
                        <a:latin typeface="Cambria Math" panose="02040503050406030204" pitchFamily="18" charset="0"/>
                        <a:ea typeface="Cambria Math" panose="02040503050406030204" pitchFamily="18" charset="0"/>
                      </a:rPr>
                      <m:t>∆</m:t>
                    </m:r>
                  </m:oMath>
                </a14:m>
                <a:endParaRPr lang="en-GB" noProof="0" dirty="0"/>
              </a:p>
            </p:txBody>
          </p:sp>
        </mc:Choice>
        <mc:Fallback>
          <p:sp>
            <p:nvSpPr>
              <p:cNvPr id="31" name="Rectangle 30">
                <a:extLst>
                  <a:ext uri="{FF2B5EF4-FFF2-40B4-BE49-F238E27FC236}">
                    <a16:creationId xmlns:a16="http://schemas.microsoft.com/office/drawing/2014/main" id="{DC66D8C1-B4BB-B64B-FF86-0A8B1633FAB7}"/>
                  </a:ext>
                </a:extLst>
              </p:cNvPr>
              <p:cNvSpPr>
                <a:spLocks noRot="1" noChangeAspect="1" noMove="1" noResize="1" noEditPoints="1" noAdjustHandles="1" noChangeArrowheads="1" noChangeShapeType="1" noTextEdit="1"/>
              </p:cNvSpPr>
              <p:nvPr/>
            </p:nvSpPr>
            <p:spPr>
              <a:xfrm>
                <a:off x="8184232" y="2564904"/>
                <a:ext cx="2232248" cy="582323"/>
              </a:xfrm>
              <a:prstGeom prst="rect">
                <a:avLst/>
              </a:prstGeom>
              <a:blipFill>
                <a:blip r:embed="rId9"/>
                <a:stretch>
                  <a:fillRect/>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4" name="Rectangle : avec coins rognés en diagonale 33">
                <a:extLst>
                  <a:ext uri="{FF2B5EF4-FFF2-40B4-BE49-F238E27FC236}">
                    <a16:creationId xmlns:a16="http://schemas.microsoft.com/office/drawing/2014/main" id="{7B259358-F8B0-81AC-2E93-7C53D76A5779}"/>
                  </a:ext>
                </a:extLst>
              </p:cNvPr>
              <p:cNvSpPr/>
              <p:nvPr/>
            </p:nvSpPr>
            <p:spPr>
              <a:xfrm>
                <a:off x="8184231" y="3297576"/>
                <a:ext cx="2232247" cy="688394"/>
              </a:xfrm>
              <a:prstGeom prst="snip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noProof="0" dirty="0"/>
                  <a:t>Converged since last update of </a:t>
                </a:r>
                <a14:m>
                  <m:oMath xmlns:m="http://schemas.openxmlformats.org/officeDocument/2006/math">
                    <m:r>
                      <a:rPr lang="en-GB" i="1" noProof="0" smtClean="0">
                        <a:latin typeface="Cambria Math" panose="02040503050406030204" pitchFamily="18" charset="0"/>
                        <a:ea typeface="Cambria Math" panose="02040503050406030204" pitchFamily="18" charset="0"/>
                      </a:rPr>
                      <m:t>∆</m:t>
                    </m:r>
                  </m:oMath>
                </a14:m>
                <a:r>
                  <a:rPr lang="en-GB" noProof="0" dirty="0"/>
                  <a:t>?</a:t>
                </a:r>
              </a:p>
            </p:txBody>
          </p:sp>
        </mc:Choice>
        <mc:Fallback>
          <p:sp>
            <p:nvSpPr>
              <p:cNvPr id="34" name="Rectangle : avec coins rognés en diagonale 33">
                <a:extLst>
                  <a:ext uri="{FF2B5EF4-FFF2-40B4-BE49-F238E27FC236}">
                    <a16:creationId xmlns:a16="http://schemas.microsoft.com/office/drawing/2014/main" id="{7B259358-F8B0-81AC-2E93-7C53D76A5779}"/>
                  </a:ext>
                </a:extLst>
              </p:cNvPr>
              <p:cNvSpPr>
                <a:spLocks noRot="1" noChangeAspect="1" noMove="1" noResize="1" noEditPoints="1" noAdjustHandles="1" noChangeArrowheads="1" noChangeShapeType="1" noTextEdit="1"/>
              </p:cNvSpPr>
              <p:nvPr/>
            </p:nvSpPr>
            <p:spPr>
              <a:xfrm>
                <a:off x="8184231" y="3297576"/>
                <a:ext cx="2232247" cy="688394"/>
              </a:xfrm>
              <a:prstGeom prst="snip2DiagRect">
                <a:avLst/>
              </a:prstGeom>
              <a:blipFill>
                <a:blip r:embed="rId10"/>
                <a:stretch>
                  <a:fillRect r="-820" b="-7965"/>
                </a:stretch>
              </a:blipFill>
              <a:ln>
                <a:noFill/>
              </a:ln>
            </p:spPr>
            <p:txBody>
              <a:bodyPr/>
              <a:lstStyle/>
              <a:p>
                <a:r>
                  <a:rPr lang="en-GB">
                    <a:noFill/>
                  </a:rPr>
                  <a:t> </a:t>
                </a:r>
              </a:p>
            </p:txBody>
          </p:sp>
        </mc:Fallback>
      </mc:AlternateContent>
      <p:cxnSp>
        <p:nvCxnSpPr>
          <p:cNvPr id="36" name="Connecteur droit avec flèche 35">
            <a:extLst>
              <a:ext uri="{FF2B5EF4-FFF2-40B4-BE49-F238E27FC236}">
                <a16:creationId xmlns:a16="http://schemas.microsoft.com/office/drawing/2014/main" id="{70459044-0163-CC4A-C07D-93F4C45A9D88}"/>
              </a:ext>
            </a:extLst>
          </p:cNvPr>
          <p:cNvCxnSpPr>
            <a:cxnSpLocks/>
            <a:endCxn id="29" idx="3"/>
          </p:cNvCxnSpPr>
          <p:nvPr/>
        </p:nvCxnSpPr>
        <p:spPr>
          <a:xfrm flipH="1">
            <a:off x="10416480" y="1388161"/>
            <a:ext cx="576064" cy="0"/>
          </a:xfrm>
          <a:prstGeom prst="straightConnector1">
            <a:avLst/>
          </a:prstGeom>
          <a:ln w="38100">
            <a:solidFill>
              <a:schemeClr val="tx2"/>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38" name="Connecteur droit avec flèche 37">
            <a:extLst>
              <a:ext uri="{FF2B5EF4-FFF2-40B4-BE49-F238E27FC236}">
                <a16:creationId xmlns:a16="http://schemas.microsoft.com/office/drawing/2014/main" id="{A4490884-CAD0-8E92-2983-246A4129FF75}"/>
              </a:ext>
            </a:extLst>
          </p:cNvPr>
          <p:cNvCxnSpPr>
            <a:cxnSpLocks/>
          </p:cNvCxnSpPr>
          <p:nvPr/>
        </p:nvCxnSpPr>
        <p:spPr>
          <a:xfrm flipV="1">
            <a:off x="10992544" y="1388161"/>
            <a:ext cx="0" cy="2400879"/>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0" name="Connecteur droit avec flèche 39">
            <a:extLst>
              <a:ext uri="{FF2B5EF4-FFF2-40B4-BE49-F238E27FC236}">
                <a16:creationId xmlns:a16="http://schemas.microsoft.com/office/drawing/2014/main" id="{4FE25C05-B5E2-A217-0B44-D59F6F308761}"/>
              </a:ext>
            </a:extLst>
          </p:cNvPr>
          <p:cNvCxnSpPr>
            <a:cxnSpLocks/>
            <a:endCxn id="34" idx="0"/>
          </p:cNvCxnSpPr>
          <p:nvPr/>
        </p:nvCxnSpPr>
        <p:spPr>
          <a:xfrm flipH="1">
            <a:off x="10416478" y="3641773"/>
            <a:ext cx="576063" cy="0"/>
          </a:xfrm>
          <a:prstGeom prst="straightConnector1">
            <a:avLst/>
          </a:prstGeom>
          <a:ln w="381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Connecteur droit avec flèche 42">
            <a:extLst>
              <a:ext uri="{FF2B5EF4-FFF2-40B4-BE49-F238E27FC236}">
                <a16:creationId xmlns:a16="http://schemas.microsoft.com/office/drawing/2014/main" id="{522E8CC9-4572-9ABB-9717-1846A2DEB29F}"/>
              </a:ext>
            </a:extLst>
          </p:cNvPr>
          <p:cNvCxnSpPr>
            <a:cxnSpLocks/>
          </p:cNvCxnSpPr>
          <p:nvPr/>
        </p:nvCxnSpPr>
        <p:spPr>
          <a:xfrm>
            <a:off x="9336360" y="3985970"/>
            <a:ext cx="0" cy="524781"/>
          </a:xfrm>
          <a:prstGeom prst="straightConnector1">
            <a:avLst/>
          </a:prstGeom>
          <a:ln w="38100">
            <a:solidFill>
              <a:schemeClr val="tx2"/>
            </a:solidFill>
            <a:tailEnd type="stealth"/>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267E3328-AAD0-15FC-EB21-8C44A9930AB1}"/>
              </a:ext>
            </a:extLst>
          </p:cNvPr>
          <p:cNvSpPr/>
          <p:nvPr/>
        </p:nvSpPr>
        <p:spPr>
          <a:xfrm>
            <a:off x="8184230" y="4540800"/>
            <a:ext cx="2232248" cy="582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noProof="0" dirty="0"/>
              <a:t>Finished</a:t>
            </a:r>
          </a:p>
        </p:txBody>
      </p:sp>
      <p:cxnSp>
        <p:nvCxnSpPr>
          <p:cNvPr id="48" name="Connecteur droit avec flèche 47">
            <a:extLst>
              <a:ext uri="{FF2B5EF4-FFF2-40B4-BE49-F238E27FC236}">
                <a16:creationId xmlns:a16="http://schemas.microsoft.com/office/drawing/2014/main" id="{E3952FE4-3684-3441-9F57-3D3EE2ECCA2E}"/>
              </a:ext>
            </a:extLst>
          </p:cNvPr>
          <p:cNvCxnSpPr>
            <a:cxnSpLocks/>
          </p:cNvCxnSpPr>
          <p:nvPr/>
        </p:nvCxnSpPr>
        <p:spPr>
          <a:xfrm>
            <a:off x="7968208" y="1847493"/>
            <a:ext cx="0" cy="1450083"/>
          </a:xfrm>
          <a:prstGeom prst="straightConnector1">
            <a:avLst/>
          </a:prstGeom>
          <a:ln w="38100">
            <a:solidFill>
              <a:schemeClr val="accent6"/>
            </a:solidFill>
            <a:tailEnd type="stealth"/>
          </a:ln>
          <a:effectLst/>
        </p:spPr>
        <p:style>
          <a:lnRef idx="2">
            <a:schemeClr val="accent1"/>
          </a:lnRef>
          <a:fillRef idx="0">
            <a:schemeClr val="accent1"/>
          </a:fillRef>
          <a:effectRef idx="1">
            <a:schemeClr val="accent1"/>
          </a:effectRef>
          <a:fontRef idx="minor">
            <a:schemeClr val="tx1"/>
          </a:fontRef>
        </p:style>
      </p:cxnSp>
      <p:sp>
        <p:nvSpPr>
          <p:cNvPr id="50" name="ZoneTexte 49">
            <a:extLst>
              <a:ext uri="{FF2B5EF4-FFF2-40B4-BE49-F238E27FC236}">
                <a16:creationId xmlns:a16="http://schemas.microsoft.com/office/drawing/2014/main" id="{E24D4501-EDD6-EC85-7E08-90E47FC3F9E3}"/>
              </a:ext>
            </a:extLst>
          </p:cNvPr>
          <p:cNvSpPr txBox="1"/>
          <p:nvPr/>
        </p:nvSpPr>
        <p:spPr>
          <a:xfrm>
            <a:off x="10725602" y="3763905"/>
            <a:ext cx="864096" cy="338554"/>
          </a:xfrm>
          <a:prstGeom prst="rect">
            <a:avLst/>
          </a:prstGeom>
          <a:noFill/>
        </p:spPr>
        <p:txBody>
          <a:bodyPr wrap="square" rtlCol="0">
            <a:spAutoFit/>
          </a:bodyPr>
          <a:lstStyle/>
          <a:p>
            <a:r>
              <a:rPr lang="en-GB" sz="1600" noProof="0" dirty="0"/>
              <a:t>No</a:t>
            </a:r>
          </a:p>
        </p:txBody>
      </p:sp>
      <p:sp>
        <p:nvSpPr>
          <p:cNvPr id="51" name="ZoneTexte 50">
            <a:extLst>
              <a:ext uri="{FF2B5EF4-FFF2-40B4-BE49-F238E27FC236}">
                <a16:creationId xmlns:a16="http://schemas.microsoft.com/office/drawing/2014/main" id="{EAA87B0F-2FF9-B597-AE4B-EF144C746370}"/>
              </a:ext>
            </a:extLst>
          </p:cNvPr>
          <p:cNvSpPr txBox="1"/>
          <p:nvPr/>
        </p:nvSpPr>
        <p:spPr>
          <a:xfrm>
            <a:off x="9397707" y="4078719"/>
            <a:ext cx="864096" cy="338554"/>
          </a:xfrm>
          <a:prstGeom prst="rect">
            <a:avLst/>
          </a:prstGeom>
          <a:noFill/>
        </p:spPr>
        <p:txBody>
          <a:bodyPr wrap="square" rtlCol="0">
            <a:spAutoFit/>
          </a:bodyPr>
          <a:lstStyle/>
          <a:p>
            <a:r>
              <a:rPr lang="en-GB" sz="1600" noProof="0" dirty="0"/>
              <a:t>Yes</a:t>
            </a:r>
          </a:p>
        </p:txBody>
      </p:sp>
      <mc:AlternateContent xmlns:mc="http://schemas.openxmlformats.org/markup-compatibility/2006">
        <mc:Choice xmlns:a14="http://schemas.microsoft.com/office/drawing/2010/main" Requires="a14">
          <p:sp>
            <p:nvSpPr>
              <p:cNvPr id="52" name="Espace réservé du contenu 8">
                <a:extLst>
                  <a:ext uri="{FF2B5EF4-FFF2-40B4-BE49-F238E27FC236}">
                    <a16:creationId xmlns:a16="http://schemas.microsoft.com/office/drawing/2014/main" id="{8250F809-EB3C-519A-B993-7D2F4CD22CD3}"/>
                  </a:ext>
                </a:extLst>
              </p:cNvPr>
              <p:cNvSpPr txBox="1">
                <a:spLocks/>
              </p:cNvSpPr>
              <p:nvPr/>
            </p:nvSpPr>
            <p:spPr>
              <a:xfrm>
                <a:off x="479376" y="3594502"/>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Transformation of </a:t>
                </a:r>
                <a14:m>
                  <m:oMath xmlns:m="http://schemas.openxmlformats.org/officeDocument/2006/math">
                    <m:r>
                      <a:rPr lang="en-GB" sz="1800" i="1" noProof="0" smtClean="0">
                        <a:latin typeface="Cambria Math" panose="02040503050406030204" pitchFamily="18" charset="0"/>
                        <a:ea typeface="Cambria Math" panose="02040503050406030204" pitchFamily="18" charset="0"/>
                      </a:rPr>
                      <m:t>∆</m:t>
                    </m:r>
                  </m:oMath>
                </a14:m>
                <a:endParaRPr lang="en-GB" sz="1800" noProof="0" dirty="0"/>
              </a:p>
            </p:txBody>
          </p:sp>
        </mc:Choice>
        <mc:Fallback>
          <p:sp>
            <p:nvSpPr>
              <p:cNvPr id="52" name="Espace réservé du contenu 8">
                <a:extLst>
                  <a:ext uri="{FF2B5EF4-FFF2-40B4-BE49-F238E27FC236}">
                    <a16:creationId xmlns:a16="http://schemas.microsoft.com/office/drawing/2014/main" id="{8250F809-EB3C-519A-B993-7D2F4CD22CD3}"/>
                  </a:ext>
                </a:extLst>
              </p:cNvPr>
              <p:cNvSpPr txBox="1">
                <a:spLocks noRot="1" noChangeAspect="1" noMove="1" noResize="1" noEditPoints="1" noAdjustHandles="1" noChangeArrowheads="1" noChangeShapeType="1" noTextEdit="1"/>
              </p:cNvSpPr>
              <p:nvPr/>
            </p:nvSpPr>
            <p:spPr>
              <a:xfrm>
                <a:off x="479376" y="3594502"/>
                <a:ext cx="4784896" cy="338554"/>
              </a:xfrm>
              <a:prstGeom prst="rect">
                <a:avLst/>
              </a:prstGeom>
              <a:blipFill>
                <a:blip r:embed="rId11"/>
                <a:stretch>
                  <a:fillRect l="-2675" t="-10909" b="-18182"/>
                </a:stretch>
              </a:blipFill>
            </p:spPr>
            <p:txBody>
              <a:bodyPr/>
              <a:lstStyle/>
              <a:p>
                <a:r>
                  <a:rPr lang="en-GB">
                    <a:noFill/>
                  </a:rPr>
                  <a:t> </a:t>
                </a:r>
              </a:p>
            </p:txBody>
          </p:sp>
        </mc:Fallback>
      </mc:AlternateContent>
    </p:spTree>
    <p:extLst>
      <p:ext uri="{BB962C8B-B14F-4D97-AF65-F5344CB8AC3E}">
        <p14:creationId xmlns:p14="http://schemas.microsoft.com/office/powerpoint/2010/main" val="17932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animBg="1"/>
      <p:bldP spid="30" grpId="0" animBg="1"/>
      <p:bldP spid="31" grpId="0" animBg="1"/>
      <p:bldP spid="34" grpId="0" animBg="1"/>
      <p:bldP spid="45" grpId="0" animBg="1"/>
      <p:bldP spid="50" grpId="0"/>
      <p:bldP spid="51"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ACC23F-604E-AAC6-9C86-8737C8C2CB2A}"/>
              </a:ext>
            </a:extLst>
          </p:cNvPr>
          <p:cNvSpPr>
            <a:spLocks noGrp="1"/>
          </p:cNvSpPr>
          <p:nvPr>
            <p:ph type="title"/>
          </p:nvPr>
        </p:nvSpPr>
        <p:spPr/>
        <p:txBody>
          <a:bodyPr/>
          <a:lstStyle/>
          <a:p>
            <a:r>
              <a:rPr lang="en-GB" noProof="0" dirty="0"/>
              <a:t>Simulated system</a:t>
            </a:r>
          </a:p>
        </p:txBody>
      </p:sp>
      <p:sp>
        <p:nvSpPr>
          <p:cNvPr id="4" name="Espace réservé du pied de page 3">
            <a:extLst>
              <a:ext uri="{FF2B5EF4-FFF2-40B4-BE49-F238E27FC236}">
                <a16:creationId xmlns:a16="http://schemas.microsoft.com/office/drawing/2014/main" id="{0D420883-428E-C550-15D6-C8E000DE5361}"/>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42B38DAB-6D82-06B9-7349-3B1244F57D07}"/>
              </a:ext>
            </a:extLst>
          </p:cNvPr>
          <p:cNvSpPr>
            <a:spLocks noGrp="1"/>
          </p:cNvSpPr>
          <p:nvPr>
            <p:ph type="sldNum" sz="quarter" idx="4"/>
          </p:nvPr>
        </p:nvSpPr>
        <p:spPr/>
        <p:txBody>
          <a:bodyPr/>
          <a:lstStyle/>
          <a:p>
            <a:fld id="{C05EE493-AD2E-4872-B2F6-8F12A747F0A5}" type="slidenum">
              <a:rPr lang="en-GB" noProof="0" smtClean="0"/>
              <a:pPr/>
              <a:t>25</a:t>
            </a:fld>
            <a:endParaRPr lang="en-GB" noProof="0" dirty="0"/>
          </a:p>
        </p:txBody>
      </p:sp>
      <p:sp>
        <p:nvSpPr>
          <p:cNvPr id="6" name="Espace réservé de la date 5">
            <a:extLst>
              <a:ext uri="{FF2B5EF4-FFF2-40B4-BE49-F238E27FC236}">
                <a16:creationId xmlns:a16="http://schemas.microsoft.com/office/drawing/2014/main" id="{7CCBC3E8-E048-F332-8020-81335DBD81B8}"/>
              </a:ext>
            </a:extLst>
          </p:cNvPr>
          <p:cNvSpPr>
            <a:spLocks noGrp="1"/>
          </p:cNvSpPr>
          <p:nvPr>
            <p:ph type="dt" sz="half" idx="2"/>
          </p:nvPr>
        </p:nvSpPr>
        <p:spPr/>
        <p:txBody>
          <a:bodyPr/>
          <a:lstStyle/>
          <a:p>
            <a:r>
              <a:rPr lang="en-GB" noProof="0" dirty="0"/>
              <a:t>24.02.2025</a:t>
            </a:r>
          </a:p>
        </p:txBody>
      </p:sp>
      <p:pic>
        <p:nvPicPr>
          <p:cNvPr id="8" name="Image 7">
            <a:extLst>
              <a:ext uri="{FF2B5EF4-FFF2-40B4-BE49-F238E27FC236}">
                <a16:creationId xmlns:a16="http://schemas.microsoft.com/office/drawing/2014/main" id="{D1881CF9-0949-C4C0-F5E4-2F32D4539846}"/>
              </a:ext>
            </a:extLst>
          </p:cNvPr>
          <p:cNvPicPr>
            <a:picLocks noChangeAspect="1"/>
          </p:cNvPicPr>
          <p:nvPr/>
        </p:nvPicPr>
        <p:blipFill>
          <a:blip r:embed="rId2"/>
          <a:stretch>
            <a:fillRect/>
          </a:stretch>
        </p:blipFill>
        <p:spPr>
          <a:xfrm>
            <a:off x="6105475" y="908720"/>
            <a:ext cx="4543425" cy="2219325"/>
          </a:xfrm>
          <a:prstGeom prst="rect">
            <a:avLst/>
          </a:prstGeom>
        </p:spPr>
      </p:pic>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53842BFE-F27B-232C-E1CC-8007E51C4982}"/>
                  </a:ext>
                </a:extLst>
              </p:cNvPr>
              <p:cNvSpPr txBox="1"/>
              <p:nvPr/>
            </p:nvSpPr>
            <p:spPr>
              <a:xfrm>
                <a:off x="410121" y="1537094"/>
                <a:ext cx="4543425" cy="3332066"/>
              </a:xfrm>
              <a:prstGeom prst="rect">
                <a:avLst/>
              </a:prstGeom>
              <a:noFill/>
            </p:spPr>
            <p:txBody>
              <a:bodyPr wrap="square" rtlCol="0">
                <a:spAutoFit/>
              </a:bodyPr>
              <a:lstStyle/>
              <a:p>
                <a:endParaRPr lang="en-GB" sz="1600" noProof="0" dirty="0"/>
              </a:p>
              <a:p>
                <a:r>
                  <a:rPr lang="en-GB" sz="1600" noProof="0" dirty="0"/>
                  <a:t>Site indexing </a:t>
                </a:r>
                <a14:m>
                  <m:oMath xmlns:m="http://schemas.openxmlformats.org/officeDocument/2006/math">
                    <m:d>
                      <m:dPr>
                        <m:ctrlPr>
                          <a:rPr lang="en-GB" sz="1600" b="0" i="1" noProof="0" smtClean="0">
                            <a:latin typeface="Cambria Math" panose="02040503050406030204" pitchFamily="18" charset="0"/>
                          </a:rPr>
                        </m:ctrlPr>
                      </m:dPr>
                      <m:e>
                        <m:r>
                          <a:rPr lang="en-GB" sz="1600" b="0" i="1" noProof="0" smtClean="0">
                            <a:latin typeface="Cambria Math" panose="02040503050406030204" pitchFamily="18" charset="0"/>
                          </a:rPr>
                          <m:t>𝑥</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𝑦</m:t>
                        </m:r>
                      </m:e>
                    </m:d>
                    <m:r>
                      <a:rPr lang="en-GB" sz="1600" b="0" i="1" noProof="0" smtClean="0">
                        <a:latin typeface="Cambria Math" panose="02040503050406030204" pitchFamily="18" charset="0"/>
                      </a:rPr>
                      <m:t>→</m:t>
                    </m:r>
                    <m:r>
                      <a:rPr lang="en-GB" sz="1600" b="0" i="1" noProof="0" smtClean="0">
                        <a:latin typeface="Cambria Math" panose="02040503050406030204" pitchFamily="18" charset="0"/>
                      </a:rPr>
                      <m:t>𝑖</m:t>
                    </m:r>
                  </m:oMath>
                </a14:m>
                <a:r>
                  <a:rPr lang="en-GB" sz="1600" noProof="0" dirty="0"/>
                  <a:t>.</a:t>
                </a:r>
              </a:p>
              <a:p>
                <a:r>
                  <a:rPr lang="en-GB" sz="1600" noProof="0" dirty="0"/>
                  <a:t>Size along </a:t>
                </a:r>
                <a14:m>
                  <m:oMath xmlns:m="http://schemas.openxmlformats.org/officeDocument/2006/math">
                    <m:r>
                      <a:rPr lang="en-GB" sz="1600" i="1" noProof="0" smtClean="0">
                        <a:latin typeface="Cambria Math" panose="02040503050406030204" pitchFamily="18" charset="0"/>
                      </a:rPr>
                      <m:t>𝑥</m:t>
                    </m:r>
                  </m:oMath>
                </a14:m>
                <a:r>
                  <a:rPr lang="en-GB" sz="1600" noProof="0" dirty="0"/>
                  <a:t>: </a:t>
                </a:r>
                <a14:m>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𝑁</m:t>
                        </m:r>
                      </m:e>
                      <m:sub>
                        <m:r>
                          <a:rPr lang="en-GB" sz="1600" b="0" i="1" noProof="0" smtClean="0">
                            <a:latin typeface="Cambria Math" panose="02040503050406030204" pitchFamily="18" charset="0"/>
                          </a:rPr>
                          <m:t>𝑥</m:t>
                        </m:r>
                      </m:sub>
                    </m:sSub>
                  </m:oMath>
                </a14:m>
                <a:r>
                  <a:rPr lang="en-GB" sz="1600" noProof="0" dirty="0"/>
                  <a:t>, along </a:t>
                </a:r>
                <a14:m>
                  <m:oMath xmlns:m="http://schemas.openxmlformats.org/officeDocument/2006/math">
                    <m:r>
                      <a:rPr lang="en-GB" sz="1600" b="0" i="1" noProof="0" smtClean="0">
                        <a:latin typeface="Cambria Math" panose="02040503050406030204" pitchFamily="18" charset="0"/>
                      </a:rPr>
                      <m:t>𝑦</m:t>
                    </m:r>
                  </m:oMath>
                </a14:m>
                <a:r>
                  <a:rPr lang="en-GB" sz="1600" noProof="0" dirty="0"/>
                  <a:t>: </a:t>
                </a:r>
                <a14:m>
                  <m:oMath xmlns:m="http://schemas.openxmlformats.org/officeDocument/2006/math">
                    <m:sSub>
                      <m:sSubPr>
                        <m:ctrlPr>
                          <a:rPr lang="en-GB" sz="1600" i="1" noProof="0">
                            <a:latin typeface="Cambria Math" panose="02040503050406030204" pitchFamily="18" charset="0"/>
                          </a:rPr>
                        </m:ctrlPr>
                      </m:sSubPr>
                      <m:e>
                        <m:r>
                          <a:rPr lang="en-GB" sz="1600" i="1" noProof="0" smtClean="0">
                            <a:latin typeface="Cambria Math" panose="02040503050406030204" pitchFamily="18" charset="0"/>
                          </a:rPr>
                          <m:t>𝑁</m:t>
                        </m:r>
                      </m:e>
                      <m:sub>
                        <m:r>
                          <a:rPr lang="en-GB" sz="1600" b="0" i="1" noProof="0" smtClean="0">
                            <a:latin typeface="Cambria Math" panose="02040503050406030204" pitchFamily="18" charset="0"/>
                          </a:rPr>
                          <m:t>𝑦</m:t>
                        </m:r>
                      </m:sub>
                    </m:sSub>
                  </m:oMath>
                </a14:m>
                <a:r>
                  <a:rPr lang="en-GB" sz="1600" noProof="0" dirty="0"/>
                  <a:t>.</a:t>
                </a:r>
              </a:p>
              <a:p>
                <a:pPr/>
                <a:br>
                  <a:rPr lang="en-GB" sz="1600" noProof="0" dirty="0"/>
                </a:br>
                <a14:m>
                  <m:oMathPara xmlns:m="http://schemas.openxmlformats.org/officeDocument/2006/math">
                    <m:oMathParaPr>
                      <m:jc m:val="centerGroup"/>
                    </m:oMathParaPr>
                    <m:oMath xmlns:m="http://schemas.openxmlformats.org/officeDocument/2006/math">
                      <m:r>
                        <a:rPr lang="en-GB" sz="1600" b="0" i="1" noProof="0" smtClean="0">
                          <a:latin typeface="Cambria Math" panose="02040503050406030204" pitchFamily="18" charset="0"/>
                        </a:rPr>
                        <m:t>𝑖</m:t>
                      </m:r>
                      <m:r>
                        <a:rPr lang="en-GB" sz="1600" b="0" i="1" noProof="0" smtClean="0">
                          <a:latin typeface="Cambria Math" panose="02040503050406030204" pitchFamily="18" charset="0"/>
                          <a:ea typeface="Cambria Math" panose="02040503050406030204" pitchFamily="18" charset="0"/>
                        </a:rPr>
                        <m:t>∈{1,..,</m:t>
                      </m:r>
                      <m:sSub>
                        <m:sSubPr>
                          <m:ctrlPr>
                            <a:rPr lang="en-GB" sz="1600" i="1" noProof="0">
                              <a:latin typeface="Cambria Math" panose="02040503050406030204" pitchFamily="18" charset="0"/>
                            </a:rPr>
                          </m:ctrlPr>
                        </m:sSubPr>
                        <m:e>
                          <m:r>
                            <a:rPr lang="en-GB" sz="1600" i="1" noProof="0" smtClean="0">
                              <a:latin typeface="Cambria Math" panose="02040503050406030204" pitchFamily="18" charset="0"/>
                            </a:rPr>
                            <m:t>𝑁</m:t>
                          </m:r>
                        </m:e>
                        <m:sub>
                          <m:r>
                            <a:rPr lang="en-GB" sz="1600" i="1" noProof="0" smtClean="0">
                              <a:latin typeface="Cambria Math" panose="02040503050406030204" pitchFamily="18" charset="0"/>
                            </a:rPr>
                            <m:t>𝑥</m:t>
                          </m:r>
                        </m:sub>
                      </m:sSub>
                      <m:sSub>
                        <m:sSubPr>
                          <m:ctrlPr>
                            <a:rPr lang="en-GB" sz="1600" i="1" noProof="0">
                              <a:latin typeface="Cambria Math" panose="02040503050406030204" pitchFamily="18" charset="0"/>
                            </a:rPr>
                          </m:ctrlPr>
                        </m:sSubPr>
                        <m:e>
                          <m:r>
                            <a:rPr lang="en-GB" sz="1600" i="1" noProof="0" smtClean="0">
                              <a:latin typeface="Cambria Math" panose="02040503050406030204" pitchFamily="18" charset="0"/>
                            </a:rPr>
                            <m:t>𝑁</m:t>
                          </m:r>
                        </m:e>
                        <m:sub>
                          <m:r>
                            <a:rPr lang="en-GB" sz="1600" b="0" i="1" noProof="0" smtClean="0">
                              <a:latin typeface="Cambria Math" panose="02040503050406030204" pitchFamily="18" charset="0"/>
                            </a:rPr>
                            <m:t>𝑦</m:t>
                          </m:r>
                        </m:sub>
                      </m:sSub>
                      <m:r>
                        <a:rPr lang="en-GB" sz="1600" b="0" i="1" noProof="0" smtClean="0">
                          <a:latin typeface="Cambria Math" panose="02040503050406030204" pitchFamily="18" charset="0"/>
                          <a:ea typeface="Cambria Math" panose="02040503050406030204" pitchFamily="18" charset="0"/>
                        </a:rPr>
                        <m:t>}</m:t>
                      </m:r>
                    </m:oMath>
                  </m:oMathPara>
                </a14:m>
                <a:endParaRPr lang="en-GB" sz="1600" noProof="0" dirty="0"/>
              </a:p>
              <a:p>
                <a:endParaRPr lang="en-GB" sz="1600" noProof="0" dirty="0"/>
              </a:p>
              <a:p>
                <a:r>
                  <a:rPr lang="en-GB" sz="1600" noProof="0" dirty="0"/>
                  <a:t>Vertical periodic boundary conditions</a:t>
                </a:r>
              </a:p>
              <a:p>
                <a:endParaRPr lang="en-GB" sz="1600" noProof="0" dirty="0"/>
              </a:p>
              <a:p>
                <a:endParaRPr lang="en-GB" sz="1600" noProof="0" dirty="0"/>
              </a:p>
              <a:p>
                <a:endParaRPr lang="en-GB" sz="1600" noProof="0" dirty="0"/>
              </a:p>
              <a:p>
                <a:endParaRPr lang="en-GB" sz="1600" noProof="0" dirty="0"/>
              </a:p>
              <a:p>
                <a:r>
                  <a:rPr lang="en-GB" sz="1600" noProof="0" dirty="0"/>
                  <a:t>We take only the nearest neighbour into the interactions.</a:t>
                </a:r>
              </a:p>
            </p:txBody>
          </p:sp>
        </mc:Choice>
        <mc:Fallback>
          <p:sp>
            <p:nvSpPr>
              <p:cNvPr id="10" name="ZoneTexte 9">
                <a:extLst>
                  <a:ext uri="{FF2B5EF4-FFF2-40B4-BE49-F238E27FC236}">
                    <a16:creationId xmlns:a16="http://schemas.microsoft.com/office/drawing/2014/main" id="{53842BFE-F27B-232C-E1CC-8007E51C4982}"/>
                  </a:ext>
                </a:extLst>
              </p:cNvPr>
              <p:cNvSpPr txBox="1">
                <a:spLocks noRot="1" noChangeAspect="1" noMove="1" noResize="1" noEditPoints="1" noAdjustHandles="1" noChangeArrowheads="1" noChangeShapeType="1" noTextEdit="1"/>
              </p:cNvSpPr>
              <p:nvPr/>
            </p:nvSpPr>
            <p:spPr>
              <a:xfrm>
                <a:off x="410121" y="1537094"/>
                <a:ext cx="4543425" cy="3332066"/>
              </a:xfrm>
              <a:prstGeom prst="rect">
                <a:avLst/>
              </a:prstGeom>
              <a:blipFill>
                <a:blip r:embed="rId3"/>
                <a:stretch>
                  <a:fillRect l="-670" b="-1463"/>
                </a:stretch>
              </a:blipFill>
            </p:spPr>
            <p:txBody>
              <a:bodyPr/>
              <a:lstStyle/>
              <a:p>
                <a:r>
                  <a:rPr lang="en-GB">
                    <a:noFill/>
                  </a:rPr>
                  <a:t> </a:t>
                </a:r>
              </a:p>
            </p:txBody>
          </p:sp>
        </mc:Fallback>
      </mc:AlternateContent>
      <p:pic>
        <p:nvPicPr>
          <p:cNvPr id="12" name="Image 11">
            <a:extLst>
              <a:ext uri="{FF2B5EF4-FFF2-40B4-BE49-F238E27FC236}">
                <a16:creationId xmlns:a16="http://schemas.microsoft.com/office/drawing/2014/main" id="{26476E50-4A46-36A1-469A-F9E01CCB5FBA}"/>
              </a:ext>
            </a:extLst>
          </p:cNvPr>
          <p:cNvPicPr>
            <a:picLocks noChangeAspect="1"/>
          </p:cNvPicPr>
          <p:nvPr/>
        </p:nvPicPr>
        <p:blipFill>
          <a:blip r:embed="rId4"/>
          <a:stretch>
            <a:fillRect/>
          </a:stretch>
        </p:blipFill>
        <p:spPr>
          <a:xfrm>
            <a:off x="529168" y="3388643"/>
            <a:ext cx="5181600" cy="342900"/>
          </a:xfrm>
          <a:prstGeom prst="rect">
            <a:avLst/>
          </a:prstGeom>
        </p:spPr>
      </p:pic>
      <p:sp>
        <p:nvSpPr>
          <p:cNvPr id="13" name="ZoneTexte 12">
            <a:extLst>
              <a:ext uri="{FF2B5EF4-FFF2-40B4-BE49-F238E27FC236}">
                <a16:creationId xmlns:a16="http://schemas.microsoft.com/office/drawing/2014/main" id="{045B0C33-7DAE-834A-509D-4A591D3E5EC1}"/>
              </a:ext>
            </a:extLst>
          </p:cNvPr>
          <p:cNvSpPr txBox="1"/>
          <p:nvPr/>
        </p:nvSpPr>
        <p:spPr>
          <a:xfrm>
            <a:off x="7440085" y="3375274"/>
            <a:ext cx="3744416" cy="830997"/>
          </a:xfrm>
          <a:prstGeom prst="rect">
            <a:avLst/>
          </a:prstGeom>
          <a:noFill/>
        </p:spPr>
        <p:txBody>
          <a:bodyPr wrap="square" rtlCol="0">
            <a:spAutoFit/>
          </a:bodyPr>
          <a:lstStyle/>
          <a:p>
            <a:pPr marL="285750" indent="-285750">
              <a:buFont typeface="Wingdings" panose="05000000000000000000" pitchFamily="2" charset="2"/>
              <a:buChar char="Ø"/>
            </a:pPr>
            <a:r>
              <a:rPr lang="en-GB" sz="1600" i="1" noProof="0" dirty="0"/>
              <a:t>The indexing technique and the representation of vertical periodic boundary conditions.</a:t>
            </a:r>
          </a:p>
        </p:txBody>
      </p:sp>
      <p:sp>
        <p:nvSpPr>
          <p:cNvPr id="15" name="ZoneTexte 14">
            <a:extLst>
              <a:ext uri="{FF2B5EF4-FFF2-40B4-BE49-F238E27FC236}">
                <a16:creationId xmlns:a16="http://schemas.microsoft.com/office/drawing/2014/main" id="{DEB4E927-2699-B252-97BB-29D011D08CAD}"/>
              </a:ext>
            </a:extLst>
          </p:cNvPr>
          <p:cNvSpPr txBox="1"/>
          <p:nvPr/>
        </p:nvSpPr>
        <p:spPr>
          <a:xfrm>
            <a:off x="431800" y="1451249"/>
            <a:ext cx="7405686" cy="338554"/>
          </a:xfrm>
          <a:prstGeom prst="rect">
            <a:avLst/>
          </a:prstGeom>
          <a:noFill/>
        </p:spPr>
        <p:txBody>
          <a:bodyPr wrap="square">
            <a:spAutoFit/>
          </a:bodyPr>
          <a:lstStyle/>
          <a:p>
            <a:r>
              <a:rPr lang="en-GB" sz="1600" b="1" noProof="0" dirty="0">
                <a:solidFill>
                  <a:schemeClr val="accent1"/>
                </a:solidFill>
              </a:rPr>
              <a:t>Rectangular system</a:t>
            </a:r>
          </a:p>
        </p:txBody>
      </p:sp>
      <p:sp>
        <p:nvSpPr>
          <p:cNvPr id="16" name="Ellipse 15">
            <a:extLst>
              <a:ext uri="{FF2B5EF4-FFF2-40B4-BE49-F238E27FC236}">
                <a16:creationId xmlns:a16="http://schemas.microsoft.com/office/drawing/2014/main" id="{8824B624-9546-570F-7DD5-22E1C5A77C97}"/>
              </a:ext>
            </a:extLst>
          </p:cNvPr>
          <p:cNvSpPr/>
          <p:nvPr/>
        </p:nvSpPr>
        <p:spPr>
          <a:xfrm>
            <a:off x="6240016" y="4941168"/>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Ellipse 16">
            <a:extLst>
              <a:ext uri="{FF2B5EF4-FFF2-40B4-BE49-F238E27FC236}">
                <a16:creationId xmlns:a16="http://schemas.microsoft.com/office/drawing/2014/main" id="{DE29728C-03A6-A956-E3EA-0594A778D88D}"/>
              </a:ext>
            </a:extLst>
          </p:cNvPr>
          <p:cNvSpPr/>
          <p:nvPr/>
        </p:nvSpPr>
        <p:spPr>
          <a:xfrm>
            <a:off x="6604819" y="4941168"/>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Ellipse 17">
            <a:extLst>
              <a:ext uri="{FF2B5EF4-FFF2-40B4-BE49-F238E27FC236}">
                <a16:creationId xmlns:a16="http://schemas.microsoft.com/office/drawing/2014/main" id="{57296FEC-DDF8-EC6D-FA04-0C27C23F3322}"/>
              </a:ext>
            </a:extLst>
          </p:cNvPr>
          <p:cNvSpPr/>
          <p:nvPr/>
        </p:nvSpPr>
        <p:spPr>
          <a:xfrm>
            <a:off x="6960096" y="4941168"/>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9" name="Ellipse 18">
            <a:extLst>
              <a:ext uri="{FF2B5EF4-FFF2-40B4-BE49-F238E27FC236}">
                <a16:creationId xmlns:a16="http://schemas.microsoft.com/office/drawing/2014/main" id="{3E5C06D2-83E1-0780-8663-C42300CE571F}"/>
              </a:ext>
            </a:extLst>
          </p:cNvPr>
          <p:cNvSpPr/>
          <p:nvPr/>
        </p:nvSpPr>
        <p:spPr>
          <a:xfrm>
            <a:off x="6240016" y="5248252"/>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0" name="Ellipse 19">
            <a:extLst>
              <a:ext uri="{FF2B5EF4-FFF2-40B4-BE49-F238E27FC236}">
                <a16:creationId xmlns:a16="http://schemas.microsoft.com/office/drawing/2014/main" id="{86240A2E-623A-0BB6-55F2-7B265C86D81D}"/>
              </a:ext>
            </a:extLst>
          </p:cNvPr>
          <p:cNvSpPr/>
          <p:nvPr/>
        </p:nvSpPr>
        <p:spPr>
          <a:xfrm>
            <a:off x="6604819" y="5248252"/>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Ellipse 20">
            <a:extLst>
              <a:ext uri="{FF2B5EF4-FFF2-40B4-BE49-F238E27FC236}">
                <a16:creationId xmlns:a16="http://schemas.microsoft.com/office/drawing/2014/main" id="{9076917F-4BB2-0C5B-1A29-D704A8B915C6}"/>
              </a:ext>
            </a:extLst>
          </p:cNvPr>
          <p:cNvSpPr/>
          <p:nvPr/>
        </p:nvSpPr>
        <p:spPr>
          <a:xfrm>
            <a:off x="6960096" y="5248252"/>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Ellipse 21">
            <a:extLst>
              <a:ext uri="{FF2B5EF4-FFF2-40B4-BE49-F238E27FC236}">
                <a16:creationId xmlns:a16="http://schemas.microsoft.com/office/drawing/2014/main" id="{C6A00117-7B48-24BA-2482-CA90BD89D2B4}"/>
              </a:ext>
            </a:extLst>
          </p:cNvPr>
          <p:cNvSpPr/>
          <p:nvPr/>
        </p:nvSpPr>
        <p:spPr>
          <a:xfrm>
            <a:off x="6240016" y="5553201"/>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Ellipse 22">
            <a:extLst>
              <a:ext uri="{FF2B5EF4-FFF2-40B4-BE49-F238E27FC236}">
                <a16:creationId xmlns:a16="http://schemas.microsoft.com/office/drawing/2014/main" id="{1516D536-FF96-1930-814B-619FB740A7A8}"/>
              </a:ext>
            </a:extLst>
          </p:cNvPr>
          <p:cNvSpPr/>
          <p:nvPr/>
        </p:nvSpPr>
        <p:spPr>
          <a:xfrm>
            <a:off x="6604819" y="5553201"/>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4" name="Ellipse 23">
            <a:extLst>
              <a:ext uri="{FF2B5EF4-FFF2-40B4-BE49-F238E27FC236}">
                <a16:creationId xmlns:a16="http://schemas.microsoft.com/office/drawing/2014/main" id="{58E572C0-5765-F1E8-523E-81AE3672F807}"/>
              </a:ext>
            </a:extLst>
          </p:cNvPr>
          <p:cNvSpPr/>
          <p:nvPr/>
        </p:nvSpPr>
        <p:spPr>
          <a:xfrm>
            <a:off x="6960096" y="5553201"/>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5" name="Ellipse 24">
            <a:extLst>
              <a:ext uri="{FF2B5EF4-FFF2-40B4-BE49-F238E27FC236}">
                <a16:creationId xmlns:a16="http://schemas.microsoft.com/office/drawing/2014/main" id="{F4503FDE-FFD2-D2BB-D8DE-3A19B2860606}"/>
              </a:ext>
            </a:extLst>
          </p:cNvPr>
          <p:cNvSpPr/>
          <p:nvPr/>
        </p:nvSpPr>
        <p:spPr>
          <a:xfrm>
            <a:off x="6240016" y="5860285"/>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Ellipse 25">
            <a:extLst>
              <a:ext uri="{FF2B5EF4-FFF2-40B4-BE49-F238E27FC236}">
                <a16:creationId xmlns:a16="http://schemas.microsoft.com/office/drawing/2014/main" id="{4AE77E31-074D-1B80-4AAF-5BA616E1F14A}"/>
              </a:ext>
            </a:extLst>
          </p:cNvPr>
          <p:cNvSpPr/>
          <p:nvPr/>
        </p:nvSpPr>
        <p:spPr>
          <a:xfrm>
            <a:off x="6604819" y="5860285"/>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7" name="Ellipse 26">
            <a:extLst>
              <a:ext uri="{FF2B5EF4-FFF2-40B4-BE49-F238E27FC236}">
                <a16:creationId xmlns:a16="http://schemas.microsoft.com/office/drawing/2014/main" id="{7443C835-50FF-555D-058F-34812886CFE0}"/>
              </a:ext>
            </a:extLst>
          </p:cNvPr>
          <p:cNvSpPr/>
          <p:nvPr/>
        </p:nvSpPr>
        <p:spPr>
          <a:xfrm>
            <a:off x="6960096" y="5860285"/>
            <a:ext cx="216024" cy="216024"/>
          </a:xfrm>
          <a:prstGeom prst="ellipse">
            <a:avLst/>
          </a:prstGeom>
          <a:solidFill>
            <a:srgbClr val="ADC8C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8" name="Ellipse 27">
            <a:extLst>
              <a:ext uri="{FF2B5EF4-FFF2-40B4-BE49-F238E27FC236}">
                <a16:creationId xmlns:a16="http://schemas.microsoft.com/office/drawing/2014/main" id="{68974DFC-D5AD-4813-5C42-F2FCE62C3BBF}"/>
              </a:ext>
            </a:extLst>
          </p:cNvPr>
          <p:cNvSpPr/>
          <p:nvPr/>
        </p:nvSpPr>
        <p:spPr>
          <a:xfrm>
            <a:off x="7320136" y="4930610"/>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9" name="Ellipse 28">
            <a:extLst>
              <a:ext uri="{FF2B5EF4-FFF2-40B4-BE49-F238E27FC236}">
                <a16:creationId xmlns:a16="http://schemas.microsoft.com/office/drawing/2014/main" id="{8EAF502F-8579-2BA0-BBF0-9F859A95C766}"/>
              </a:ext>
            </a:extLst>
          </p:cNvPr>
          <p:cNvSpPr/>
          <p:nvPr/>
        </p:nvSpPr>
        <p:spPr>
          <a:xfrm>
            <a:off x="7684939" y="4930610"/>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0" name="Ellipse 29">
            <a:extLst>
              <a:ext uri="{FF2B5EF4-FFF2-40B4-BE49-F238E27FC236}">
                <a16:creationId xmlns:a16="http://schemas.microsoft.com/office/drawing/2014/main" id="{8F346BFF-0DAF-5916-D91F-EFA7C1E8D831}"/>
              </a:ext>
            </a:extLst>
          </p:cNvPr>
          <p:cNvSpPr/>
          <p:nvPr/>
        </p:nvSpPr>
        <p:spPr>
          <a:xfrm>
            <a:off x="8040216" y="4930610"/>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1" name="Ellipse 30">
            <a:extLst>
              <a:ext uri="{FF2B5EF4-FFF2-40B4-BE49-F238E27FC236}">
                <a16:creationId xmlns:a16="http://schemas.microsoft.com/office/drawing/2014/main" id="{6002B845-C7EA-F08E-F708-9BF1F3AB8C35}"/>
              </a:ext>
            </a:extLst>
          </p:cNvPr>
          <p:cNvSpPr/>
          <p:nvPr/>
        </p:nvSpPr>
        <p:spPr>
          <a:xfrm>
            <a:off x="7320136" y="5237694"/>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2" name="Ellipse 31">
            <a:extLst>
              <a:ext uri="{FF2B5EF4-FFF2-40B4-BE49-F238E27FC236}">
                <a16:creationId xmlns:a16="http://schemas.microsoft.com/office/drawing/2014/main" id="{88F4989D-E12B-F3C9-6CF5-D47DC3BE0CD3}"/>
              </a:ext>
            </a:extLst>
          </p:cNvPr>
          <p:cNvSpPr/>
          <p:nvPr/>
        </p:nvSpPr>
        <p:spPr>
          <a:xfrm>
            <a:off x="7684939" y="5237694"/>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3" name="Ellipse 32">
            <a:extLst>
              <a:ext uri="{FF2B5EF4-FFF2-40B4-BE49-F238E27FC236}">
                <a16:creationId xmlns:a16="http://schemas.microsoft.com/office/drawing/2014/main" id="{59D2939A-3E9F-21CD-CB7A-15DA7FCD8516}"/>
              </a:ext>
            </a:extLst>
          </p:cNvPr>
          <p:cNvSpPr/>
          <p:nvPr/>
        </p:nvSpPr>
        <p:spPr>
          <a:xfrm>
            <a:off x="8040216" y="5237694"/>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4" name="Ellipse 33">
            <a:extLst>
              <a:ext uri="{FF2B5EF4-FFF2-40B4-BE49-F238E27FC236}">
                <a16:creationId xmlns:a16="http://schemas.microsoft.com/office/drawing/2014/main" id="{753570E4-7453-7F8E-4B20-9693BB080717}"/>
              </a:ext>
            </a:extLst>
          </p:cNvPr>
          <p:cNvSpPr/>
          <p:nvPr/>
        </p:nvSpPr>
        <p:spPr>
          <a:xfrm>
            <a:off x="7320136" y="5542643"/>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5" name="Ellipse 34">
            <a:extLst>
              <a:ext uri="{FF2B5EF4-FFF2-40B4-BE49-F238E27FC236}">
                <a16:creationId xmlns:a16="http://schemas.microsoft.com/office/drawing/2014/main" id="{13BCFB46-C323-E704-FA16-76D4CB525E77}"/>
              </a:ext>
            </a:extLst>
          </p:cNvPr>
          <p:cNvSpPr/>
          <p:nvPr/>
        </p:nvSpPr>
        <p:spPr>
          <a:xfrm>
            <a:off x="7684939" y="5542643"/>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6" name="Ellipse 35">
            <a:extLst>
              <a:ext uri="{FF2B5EF4-FFF2-40B4-BE49-F238E27FC236}">
                <a16:creationId xmlns:a16="http://schemas.microsoft.com/office/drawing/2014/main" id="{36CDB847-7790-C2AD-3C58-ED6D0EFEBC3E}"/>
              </a:ext>
            </a:extLst>
          </p:cNvPr>
          <p:cNvSpPr/>
          <p:nvPr/>
        </p:nvSpPr>
        <p:spPr>
          <a:xfrm>
            <a:off x="8040216" y="5542643"/>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7" name="Ellipse 36">
            <a:extLst>
              <a:ext uri="{FF2B5EF4-FFF2-40B4-BE49-F238E27FC236}">
                <a16:creationId xmlns:a16="http://schemas.microsoft.com/office/drawing/2014/main" id="{128A55B0-DF47-4E29-B97D-256F0BA98A79}"/>
              </a:ext>
            </a:extLst>
          </p:cNvPr>
          <p:cNvSpPr/>
          <p:nvPr/>
        </p:nvSpPr>
        <p:spPr>
          <a:xfrm>
            <a:off x="7320136" y="5849727"/>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8" name="Ellipse 37">
            <a:extLst>
              <a:ext uri="{FF2B5EF4-FFF2-40B4-BE49-F238E27FC236}">
                <a16:creationId xmlns:a16="http://schemas.microsoft.com/office/drawing/2014/main" id="{50ED1232-8EAA-6E4B-540F-9E108D6C64F8}"/>
              </a:ext>
            </a:extLst>
          </p:cNvPr>
          <p:cNvSpPr/>
          <p:nvPr/>
        </p:nvSpPr>
        <p:spPr>
          <a:xfrm>
            <a:off x="7684939" y="5849727"/>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9" name="Ellipse 38">
            <a:extLst>
              <a:ext uri="{FF2B5EF4-FFF2-40B4-BE49-F238E27FC236}">
                <a16:creationId xmlns:a16="http://schemas.microsoft.com/office/drawing/2014/main" id="{8607FCE6-6DCC-2F08-49B2-64C47C42234C}"/>
              </a:ext>
            </a:extLst>
          </p:cNvPr>
          <p:cNvSpPr/>
          <p:nvPr/>
        </p:nvSpPr>
        <p:spPr>
          <a:xfrm>
            <a:off x="8040216" y="5849727"/>
            <a:ext cx="216024" cy="216024"/>
          </a:xfrm>
          <a:prstGeom prst="ellipse">
            <a:avLst/>
          </a:prstGeom>
          <a:solidFill>
            <a:srgbClr val="B4AEC8"/>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0" name="ZoneTexte 39">
            <a:extLst>
              <a:ext uri="{FF2B5EF4-FFF2-40B4-BE49-F238E27FC236}">
                <a16:creationId xmlns:a16="http://schemas.microsoft.com/office/drawing/2014/main" id="{90A47802-1BA4-CA9A-16DA-95A2B8652391}"/>
              </a:ext>
            </a:extLst>
          </p:cNvPr>
          <p:cNvSpPr txBox="1"/>
          <p:nvPr/>
        </p:nvSpPr>
        <p:spPr>
          <a:xfrm>
            <a:off x="6456040" y="4502119"/>
            <a:ext cx="710554" cy="369332"/>
          </a:xfrm>
          <a:prstGeom prst="rect">
            <a:avLst/>
          </a:prstGeom>
          <a:noFill/>
        </p:spPr>
        <p:txBody>
          <a:bodyPr wrap="square" rtlCol="0">
            <a:spAutoFit/>
          </a:bodyPr>
          <a:lstStyle/>
          <a:p>
            <a:r>
              <a:rPr lang="en-GB" noProof="0" dirty="0"/>
              <a:t>SC</a:t>
            </a:r>
          </a:p>
        </p:txBody>
      </p:sp>
      <p:sp>
        <p:nvSpPr>
          <p:cNvPr id="41" name="ZoneTexte 40">
            <a:extLst>
              <a:ext uri="{FF2B5EF4-FFF2-40B4-BE49-F238E27FC236}">
                <a16:creationId xmlns:a16="http://schemas.microsoft.com/office/drawing/2014/main" id="{7EEA1EEC-1E2E-F868-C4D2-5004DF53B891}"/>
              </a:ext>
            </a:extLst>
          </p:cNvPr>
          <p:cNvSpPr txBox="1"/>
          <p:nvPr/>
        </p:nvSpPr>
        <p:spPr>
          <a:xfrm>
            <a:off x="7461076" y="4510731"/>
            <a:ext cx="710554" cy="369332"/>
          </a:xfrm>
          <a:prstGeom prst="rect">
            <a:avLst/>
          </a:prstGeom>
          <a:noFill/>
        </p:spPr>
        <p:txBody>
          <a:bodyPr wrap="square" rtlCol="0">
            <a:spAutoFit/>
          </a:bodyPr>
          <a:lstStyle/>
          <a:p>
            <a:r>
              <a:rPr lang="en-GB" noProof="0" dirty="0"/>
              <a:t>AM</a:t>
            </a:r>
          </a:p>
        </p:txBody>
      </p:sp>
      <mc:AlternateContent xmlns:mc="http://schemas.openxmlformats.org/markup-compatibility/2006">
        <mc:Choice xmlns:a14="http://schemas.microsoft.com/office/drawing/2010/main" Requires="a14">
          <p:sp>
            <p:nvSpPr>
              <p:cNvPr id="42" name="ZoneTexte 41">
                <a:extLst>
                  <a:ext uri="{FF2B5EF4-FFF2-40B4-BE49-F238E27FC236}">
                    <a16:creationId xmlns:a16="http://schemas.microsoft.com/office/drawing/2014/main" id="{64139C9D-B50A-F973-538B-9921F0734165}"/>
                  </a:ext>
                </a:extLst>
              </p:cNvPr>
              <p:cNvSpPr txBox="1"/>
              <p:nvPr/>
            </p:nvSpPr>
            <p:spPr>
              <a:xfrm>
                <a:off x="6172771" y="6003503"/>
                <a:ext cx="36480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i="1" noProof="0" smtClean="0">
                          <a:latin typeface="Cambria Math" panose="02040503050406030204" pitchFamily="18" charset="0"/>
                        </a:rPr>
                        <m:t>1</m:t>
                      </m:r>
                    </m:oMath>
                  </m:oMathPara>
                </a14:m>
                <a:endParaRPr lang="en-GB" sz="1600" noProof="0" dirty="0"/>
              </a:p>
            </p:txBody>
          </p:sp>
        </mc:Choice>
        <mc:Fallback>
          <p:sp>
            <p:nvSpPr>
              <p:cNvPr id="42" name="ZoneTexte 41">
                <a:extLst>
                  <a:ext uri="{FF2B5EF4-FFF2-40B4-BE49-F238E27FC236}">
                    <a16:creationId xmlns:a16="http://schemas.microsoft.com/office/drawing/2014/main" id="{64139C9D-B50A-F973-538B-9921F0734165}"/>
                  </a:ext>
                </a:extLst>
              </p:cNvPr>
              <p:cNvSpPr txBox="1">
                <a:spLocks noRot="1" noChangeAspect="1" noMove="1" noResize="1" noEditPoints="1" noAdjustHandles="1" noChangeArrowheads="1" noChangeShapeType="1" noTextEdit="1"/>
              </p:cNvSpPr>
              <p:nvPr/>
            </p:nvSpPr>
            <p:spPr>
              <a:xfrm>
                <a:off x="6172771" y="6003503"/>
                <a:ext cx="364803" cy="33855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3" name="ZoneTexte 42">
                <a:extLst>
                  <a:ext uri="{FF2B5EF4-FFF2-40B4-BE49-F238E27FC236}">
                    <a16:creationId xmlns:a16="http://schemas.microsoft.com/office/drawing/2014/main" id="{7C404F66-DBE7-E5EE-771A-9B72B6D13849}"/>
                  </a:ext>
                </a:extLst>
              </p:cNvPr>
              <p:cNvSpPr txBox="1"/>
              <p:nvPr/>
            </p:nvSpPr>
            <p:spPr>
              <a:xfrm>
                <a:off x="7989228" y="6063390"/>
                <a:ext cx="36480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𝑁</m:t>
                          </m:r>
                        </m:e>
                        <m:sub>
                          <m:r>
                            <a:rPr lang="en-GB" sz="1600" b="0" i="1" noProof="0" smtClean="0">
                              <a:latin typeface="Cambria Math" panose="02040503050406030204" pitchFamily="18" charset="0"/>
                            </a:rPr>
                            <m:t>𝑥</m:t>
                          </m:r>
                        </m:sub>
                      </m:sSub>
                    </m:oMath>
                  </m:oMathPara>
                </a14:m>
                <a:endParaRPr lang="en-GB" sz="1600" noProof="0" dirty="0"/>
              </a:p>
            </p:txBody>
          </p:sp>
        </mc:Choice>
        <mc:Fallback>
          <p:sp>
            <p:nvSpPr>
              <p:cNvPr id="43" name="ZoneTexte 42">
                <a:extLst>
                  <a:ext uri="{FF2B5EF4-FFF2-40B4-BE49-F238E27FC236}">
                    <a16:creationId xmlns:a16="http://schemas.microsoft.com/office/drawing/2014/main" id="{7C404F66-DBE7-E5EE-771A-9B72B6D13849}"/>
                  </a:ext>
                </a:extLst>
              </p:cNvPr>
              <p:cNvSpPr txBox="1">
                <a:spLocks noRot="1" noChangeAspect="1" noMove="1" noResize="1" noEditPoints="1" noAdjustHandles="1" noChangeArrowheads="1" noChangeShapeType="1" noTextEdit="1"/>
              </p:cNvSpPr>
              <p:nvPr/>
            </p:nvSpPr>
            <p:spPr>
              <a:xfrm>
                <a:off x="7989228" y="6063390"/>
                <a:ext cx="364803" cy="33855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4" name="ZoneTexte 43">
                <a:extLst>
                  <a:ext uri="{FF2B5EF4-FFF2-40B4-BE49-F238E27FC236}">
                    <a16:creationId xmlns:a16="http://schemas.microsoft.com/office/drawing/2014/main" id="{1BBB87FA-F167-DEA3-9149-69012B93FECC}"/>
                  </a:ext>
                </a:extLst>
              </p:cNvPr>
              <p:cNvSpPr txBox="1"/>
              <p:nvPr/>
            </p:nvSpPr>
            <p:spPr>
              <a:xfrm>
                <a:off x="6537574" y="6018311"/>
                <a:ext cx="36480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noProof="0" smtClean="0">
                          <a:latin typeface="Cambria Math" panose="02040503050406030204" pitchFamily="18" charset="0"/>
                        </a:rPr>
                        <m:t>2</m:t>
                      </m:r>
                    </m:oMath>
                  </m:oMathPara>
                </a14:m>
                <a:endParaRPr lang="en-GB" sz="1600" noProof="0" dirty="0"/>
              </a:p>
            </p:txBody>
          </p:sp>
        </mc:Choice>
        <mc:Fallback>
          <p:sp>
            <p:nvSpPr>
              <p:cNvPr id="44" name="ZoneTexte 43">
                <a:extLst>
                  <a:ext uri="{FF2B5EF4-FFF2-40B4-BE49-F238E27FC236}">
                    <a16:creationId xmlns:a16="http://schemas.microsoft.com/office/drawing/2014/main" id="{1BBB87FA-F167-DEA3-9149-69012B93FECC}"/>
                  </a:ext>
                </a:extLst>
              </p:cNvPr>
              <p:cNvSpPr txBox="1">
                <a:spLocks noRot="1" noChangeAspect="1" noMove="1" noResize="1" noEditPoints="1" noAdjustHandles="1" noChangeArrowheads="1" noChangeShapeType="1" noTextEdit="1"/>
              </p:cNvSpPr>
              <p:nvPr/>
            </p:nvSpPr>
            <p:spPr>
              <a:xfrm>
                <a:off x="6537574" y="6018311"/>
                <a:ext cx="364803" cy="33855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5" name="ZoneTexte 44">
                <a:extLst>
                  <a:ext uri="{FF2B5EF4-FFF2-40B4-BE49-F238E27FC236}">
                    <a16:creationId xmlns:a16="http://schemas.microsoft.com/office/drawing/2014/main" id="{952627DF-E77D-9FDE-67E1-D1232FE60B83}"/>
                  </a:ext>
                </a:extLst>
              </p:cNvPr>
              <p:cNvSpPr txBox="1"/>
              <p:nvPr/>
            </p:nvSpPr>
            <p:spPr>
              <a:xfrm>
                <a:off x="8256240" y="4853610"/>
                <a:ext cx="364803" cy="357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𝑁</m:t>
                          </m:r>
                        </m:e>
                        <m:sub>
                          <m:r>
                            <a:rPr lang="en-GB" sz="1600" b="0" i="1" noProof="0" smtClean="0">
                              <a:latin typeface="Cambria Math" panose="02040503050406030204" pitchFamily="18" charset="0"/>
                            </a:rPr>
                            <m:t>𝑥</m:t>
                          </m:r>
                        </m:sub>
                      </m:sSub>
                      <m:sSub>
                        <m:sSubPr>
                          <m:ctrlPr>
                            <a:rPr lang="en-GB" sz="1600" i="1" noProof="0" smtClean="0">
                              <a:latin typeface="Cambria Math" panose="02040503050406030204" pitchFamily="18" charset="0"/>
                            </a:rPr>
                          </m:ctrlPr>
                        </m:sSubPr>
                        <m:e>
                          <m:r>
                            <a:rPr lang="en-GB" sz="1600" i="1" noProof="0" smtClean="0">
                              <a:latin typeface="Cambria Math" panose="02040503050406030204" pitchFamily="18" charset="0"/>
                            </a:rPr>
                            <m:t>𝑁</m:t>
                          </m:r>
                        </m:e>
                        <m:sub>
                          <m:r>
                            <a:rPr lang="en-GB" sz="1600" b="0" i="1" noProof="0" smtClean="0">
                              <a:latin typeface="Cambria Math" panose="02040503050406030204" pitchFamily="18" charset="0"/>
                            </a:rPr>
                            <m:t>𝑦</m:t>
                          </m:r>
                        </m:sub>
                      </m:sSub>
                    </m:oMath>
                  </m:oMathPara>
                </a14:m>
                <a:endParaRPr lang="en-GB" sz="1600" noProof="0" dirty="0"/>
              </a:p>
            </p:txBody>
          </p:sp>
        </mc:Choice>
        <mc:Fallback>
          <p:sp>
            <p:nvSpPr>
              <p:cNvPr id="45" name="ZoneTexte 44">
                <a:extLst>
                  <a:ext uri="{FF2B5EF4-FFF2-40B4-BE49-F238E27FC236}">
                    <a16:creationId xmlns:a16="http://schemas.microsoft.com/office/drawing/2014/main" id="{952627DF-E77D-9FDE-67E1-D1232FE60B83}"/>
                  </a:ext>
                </a:extLst>
              </p:cNvPr>
              <p:cNvSpPr txBox="1">
                <a:spLocks noRot="1" noChangeAspect="1" noMove="1" noResize="1" noEditPoints="1" noAdjustHandles="1" noChangeArrowheads="1" noChangeShapeType="1" noTextEdit="1"/>
              </p:cNvSpPr>
              <p:nvPr/>
            </p:nvSpPr>
            <p:spPr>
              <a:xfrm>
                <a:off x="8256240" y="4853610"/>
                <a:ext cx="364803" cy="357983"/>
              </a:xfrm>
              <a:prstGeom prst="rect">
                <a:avLst/>
              </a:prstGeom>
              <a:blipFill>
                <a:blip r:embed="rId8"/>
                <a:stretch>
                  <a:fillRect r="-63333" b="-3390"/>
                </a:stretch>
              </a:blipFill>
            </p:spPr>
            <p:txBody>
              <a:bodyPr/>
              <a:lstStyle/>
              <a:p>
                <a:r>
                  <a:rPr lang="en-GB">
                    <a:noFill/>
                  </a:rPr>
                  <a:t> </a:t>
                </a:r>
              </a:p>
            </p:txBody>
          </p:sp>
        </mc:Fallback>
      </mc:AlternateContent>
      <p:sp>
        <p:nvSpPr>
          <p:cNvPr id="47" name="ZoneTexte 46">
            <a:extLst>
              <a:ext uri="{FF2B5EF4-FFF2-40B4-BE49-F238E27FC236}">
                <a16:creationId xmlns:a16="http://schemas.microsoft.com/office/drawing/2014/main" id="{25301D28-1433-2EAF-CAC2-BF29C2B000F3}"/>
              </a:ext>
            </a:extLst>
          </p:cNvPr>
          <p:cNvSpPr txBox="1"/>
          <p:nvPr/>
        </p:nvSpPr>
        <p:spPr>
          <a:xfrm>
            <a:off x="8987814" y="5384798"/>
            <a:ext cx="3099972" cy="830997"/>
          </a:xfrm>
          <a:prstGeom prst="rect">
            <a:avLst/>
          </a:prstGeom>
          <a:noFill/>
        </p:spPr>
        <p:txBody>
          <a:bodyPr wrap="square" rtlCol="0">
            <a:spAutoFit/>
          </a:bodyPr>
          <a:lstStyle/>
          <a:p>
            <a:pPr marL="285750" indent="-285750">
              <a:buFont typeface="Wingdings" panose="05000000000000000000" pitchFamily="2" charset="2"/>
              <a:buChar char="Ø"/>
            </a:pPr>
            <a:r>
              <a:rPr lang="en-GB" sz="1600" i="1" noProof="0" dirty="0"/>
              <a:t>A 6x4 lattice with a superconductor SC and an </a:t>
            </a:r>
            <a:r>
              <a:rPr lang="en-GB" sz="1600" i="1" noProof="0" dirty="0" err="1"/>
              <a:t>altermagnet</a:t>
            </a:r>
            <a:r>
              <a:rPr lang="en-GB" sz="1600" i="1" noProof="0" dirty="0"/>
              <a:t> AM.</a:t>
            </a:r>
          </a:p>
        </p:txBody>
      </p:sp>
    </p:spTree>
    <p:extLst>
      <p:ext uri="{BB962C8B-B14F-4D97-AF65-F5344CB8AC3E}">
        <p14:creationId xmlns:p14="http://schemas.microsoft.com/office/powerpoint/2010/main" val="3422315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B73D02D-AE91-F134-AE86-76B4037F18FC}"/>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8DD576DA-AC68-F8BB-A580-0DEB74CA85F1}"/>
              </a:ext>
            </a:extLst>
          </p:cNvPr>
          <p:cNvSpPr>
            <a:spLocks noGrp="1"/>
          </p:cNvSpPr>
          <p:nvPr>
            <p:ph type="sldNum" sz="quarter" idx="4"/>
          </p:nvPr>
        </p:nvSpPr>
        <p:spPr/>
        <p:txBody>
          <a:bodyPr/>
          <a:lstStyle/>
          <a:p>
            <a:fld id="{C05EE493-AD2E-4872-B2F6-8F12A747F0A5}" type="slidenum">
              <a:rPr lang="en-GB" noProof="0" smtClean="0"/>
              <a:pPr/>
              <a:t>26</a:t>
            </a:fld>
            <a:endParaRPr lang="en-GB" noProof="0" dirty="0"/>
          </a:p>
        </p:txBody>
      </p:sp>
      <p:sp>
        <p:nvSpPr>
          <p:cNvPr id="6" name="Espace réservé de la date 5">
            <a:extLst>
              <a:ext uri="{FF2B5EF4-FFF2-40B4-BE49-F238E27FC236}">
                <a16:creationId xmlns:a16="http://schemas.microsoft.com/office/drawing/2014/main" id="{3AF9CFCC-A1B9-A005-D724-2E4E644D7692}"/>
              </a:ext>
            </a:extLst>
          </p:cNvPr>
          <p:cNvSpPr>
            <a:spLocks noGrp="1"/>
          </p:cNvSpPr>
          <p:nvPr>
            <p:ph type="dt" sz="half" idx="2"/>
          </p:nvPr>
        </p:nvSpPr>
        <p:spPr/>
        <p:txBody>
          <a:bodyPr/>
          <a:lstStyle/>
          <a:p>
            <a:r>
              <a:rPr lang="en-GB" noProof="0" dirty="0"/>
              <a:t>24.02.2025</a:t>
            </a:r>
          </a:p>
        </p:txBody>
      </p:sp>
      <p:sp>
        <p:nvSpPr>
          <p:cNvPr id="7" name="Titre 1">
            <a:extLst>
              <a:ext uri="{FF2B5EF4-FFF2-40B4-BE49-F238E27FC236}">
                <a16:creationId xmlns:a16="http://schemas.microsoft.com/office/drawing/2014/main" id="{1B420E8D-7492-92C8-F032-341A1C1A64B0}"/>
              </a:ext>
            </a:extLst>
          </p:cNvPr>
          <p:cNvSpPr>
            <a:spLocks noGrp="1"/>
          </p:cNvSpPr>
          <p:nvPr>
            <p:ph type="title"/>
          </p:nvPr>
        </p:nvSpPr>
        <p:spPr>
          <a:xfrm>
            <a:off x="431801" y="404664"/>
            <a:ext cx="8447617" cy="792088"/>
          </a:xfrm>
        </p:spPr>
        <p:txBody>
          <a:bodyPr/>
          <a:lstStyle/>
          <a:p>
            <a:r>
              <a:rPr lang="en-GB" noProof="0" dirty="0"/>
              <a:t>The </a:t>
            </a:r>
            <a:r>
              <a:rPr lang="en-GB" b="1" noProof="0" dirty="0" err="1"/>
              <a:t>Bogoliubov</a:t>
            </a:r>
            <a:r>
              <a:rPr lang="en-GB" noProof="0" dirty="0"/>
              <a:t> de-</a:t>
            </a:r>
            <a:r>
              <a:rPr lang="en-GB" noProof="0" dirty="0" err="1"/>
              <a:t>Gennes</a:t>
            </a:r>
            <a:r>
              <a:rPr lang="en-GB" noProof="0" dirty="0"/>
              <a:t> transformation</a:t>
            </a:r>
          </a:p>
        </p:txBody>
      </p:sp>
      <p:sp>
        <p:nvSpPr>
          <p:cNvPr id="8" name="ZoneTexte 7">
            <a:extLst>
              <a:ext uri="{FF2B5EF4-FFF2-40B4-BE49-F238E27FC236}">
                <a16:creationId xmlns:a16="http://schemas.microsoft.com/office/drawing/2014/main" id="{68B31CF1-E82D-2557-D440-A7A5A394E8C3}"/>
              </a:ext>
            </a:extLst>
          </p:cNvPr>
          <p:cNvSpPr txBox="1"/>
          <p:nvPr/>
        </p:nvSpPr>
        <p:spPr>
          <a:xfrm>
            <a:off x="407368" y="758445"/>
            <a:ext cx="6024236" cy="338554"/>
          </a:xfrm>
          <a:prstGeom prst="rect">
            <a:avLst/>
          </a:prstGeom>
          <a:noFill/>
        </p:spPr>
        <p:txBody>
          <a:bodyPr wrap="square" rtlCol="0">
            <a:spAutoFit/>
          </a:bodyPr>
          <a:lstStyle/>
          <a:p>
            <a:r>
              <a:rPr lang="en-GB" sz="1600" b="1" noProof="0" dirty="0">
                <a:latin typeface="+mj-lt"/>
              </a:rPr>
              <a:t>Shape of the matrix</a:t>
            </a:r>
          </a:p>
        </p:txBody>
      </p:sp>
      <p:sp>
        <p:nvSpPr>
          <p:cNvPr id="11" name="Parenthèse ouvrante 10">
            <a:extLst>
              <a:ext uri="{FF2B5EF4-FFF2-40B4-BE49-F238E27FC236}">
                <a16:creationId xmlns:a16="http://schemas.microsoft.com/office/drawing/2014/main" id="{5D99E77B-458B-90E8-FF25-62129095AEC6}"/>
              </a:ext>
            </a:extLst>
          </p:cNvPr>
          <p:cNvSpPr/>
          <p:nvPr/>
        </p:nvSpPr>
        <p:spPr>
          <a:xfrm>
            <a:off x="767408" y="1844824"/>
            <a:ext cx="144016" cy="3888432"/>
          </a:xfrm>
          <a:prstGeom prst="leftBracket">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GB" noProof="0" dirty="0"/>
          </a:p>
        </p:txBody>
      </p:sp>
      <p:sp>
        <p:nvSpPr>
          <p:cNvPr id="12" name="Parenthèse ouvrante 11">
            <a:extLst>
              <a:ext uri="{FF2B5EF4-FFF2-40B4-BE49-F238E27FC236}">
                <a16:creationId xmlns:a16="http://schemas.microsoft.com/office/drawing/2014/main" id="{56836F01-66A3-8F17-97EF-A6CE66A82EF2}"/>
              </a:ext>
            </a:extLst>
          </p:cNvPr>
          <p:cNvSpPr/>
          <p:nvPr/>
        </p:nvSpPr>
        <p:spPr>
          <a:xfrm flipH="1">
            <a:off x="4727848" y="1844824"/>
            <a:ext cx="144016" cy="3888432"/>
          </a:xfrm>
          <a:prstGeom prst="leftBracket">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GB" noProof="0" dirty="0"/>
          </a:p>
        </p:txBody>
      </p:sp>
      <p:cxnSp>
        <p:nvCxnSpPr>
          <p:cNvPr id="14" name="Connecteur droit avec flèche 13">
            <a:extLst>
              <a:ext uri="{FF2B5EF4-FFF2-40B4-BE49-F238E27FC236}">
                <a16:creationId xmlns:a16="http://schemas.microsoft.com/office/drawing/2014/main" id="{7402766C-8A7E-4ACB-422D-CFC0652CE800}"/>
              </a:ext>
            </a:extLst>
          </p:cNvPr>
          <p:cNvCxnSpPr/>
          <p:nvPr/>
        </p:nvCxnSpPr>
        <p:spPr>
          <a:xfrm>
            <a:off x="1055440" y="1844824"/>
            <a:ext cx="3672408" cy="3744416"/>
          </a:xfrm>
          <a:prstGeom prst="straightConnector1">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1BD143FC-BC4F-762E-E33A-D9737C4545AD}"/>
              </a:ext>
            </a:extLst>
          </p:cNvPr>
          <p:cNvCxnSpPr>
            <a:cxnSpLocks/>
          </p:cNvCxnSpPr>
          <p:nvPr/>
        </p:nvCxnSpPr>
        <p:spPr>
          <a:xfrm>
            <a:off x="1559496" y="1844824"/>
            <a:ext cx="3168352" cy="3240360"/>
          </a:xfrm>
          <a:prstGeom prst="straightConnector1">
            <a:avLst/>
          </a:prstGeom>
          <a:ln>
            <a:solidFill>
              <a:srgbClr val="92D05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C573E667-F796-4E79-3ECE-BB78F0842931}"/>
              </a:ext>
            </a:extLst>
          </p:cNvPr>
          <p:cNvCxnSpPr>
            <a:cxnSpLocks/>
          </p:cNvCxnSpPr>
          <p:nvPr/>
        </p:nvCxnSpPr>
        <p:spPr>
          <a:xfrm>
            <a:off x="1055440" y="2420888"/>
            <a:ext cx="3168352" cy="3240360"/>
          </a:xfrm>
          <a:prstGeom prst="straightConnector1">
            <a:avLst/>
          </a:prstGeom>
          <a:ln>
            <a:solidFill>
              <a:srgbClr val="92D05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Connecteur droit avec flèche 18">
            <a:extLst>
              <a:ext uri="{FF2B5EF4-FFF2-40B4-BE49-F238E27FC236}">
                <a16:creationId xmlns:a16="http://schemas.microsoft.com/office/drawing/2014/main" id="{A7FBA375-2C98-B437-897B-0E7B23FB96E4}"/>
              </a:ext>
            </a:extLst>
          </p:cNvPr>
          <p:cNvCxnSpPr>
            <a:cxnSpLocks/>
          </p:cNvCxnSpPr>
          <p:nvPr/>
        </p:nvCxnSpPr>
        <p:spPr>
          <a:xfrm>
            <a:off x="3395700" y="1817079"/>
            <a:ext cx="1259909" cy="1179873"/>
          </a:xfrm>
          <a:prstGeom prst="straightConnector1">
            <a:avLst/>
          </a:prstGeom>
          <a:ln>
            <a:solidFill>
              <a:srgbClr val="FFC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9A0D7031-6099-59E6-71D4-963387AC1596}"/>
              </a:ext>
            </a:extLst>
          </p:cNvPr>
          <p:cNvCxnSpPr>
            <a:cxnSpLocks/>
          </p:cNvCxnSpPr>
          <p:nvPr/>
        </p:nvCxnSpPr>
        <p:spPr>
          <a:xfrm>
            <a:off x="1055158" y="4260278"/>
            <a:ext cx="1259909" cy="1179873"/>
          </a:xfrm>
          <a:prstGeom prst="straightConnector1">
            <a:avLst/>
          </a:prstGeom>
          <a:ln>
            <a:solidFill>
              <a:srgbClr val="FFC000"/>
            </a:solidFill>
            <a:tailEnd type="non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4" name="Espace réservé du contenu 8">
                <a:extLst>
                  <a:ext uri="{FF2B5EF4-FFF2-40B4-BE49-F238E27FC236}">
                    <a16:creationId xmlns:a16="http://schemas.microsoft.com/office/drawing/2014/main" id="{895DB895-4DC6-EEAD-3C74-F7D7751D8823}"/>
                  </a:ext>
                </a:extLst>
              </p:cNvPr>
              <p:cNvSpPr txBox="1">
                <a:spLocks/>
              </p:cNvSpPr>
              <p:nvPr/>
            </p:nvSpPr>
            <p:spPr>
              <a:xfrm>
                <a:off x="5663952" y="1434262"/>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On site: </a:t>
                </a:r>
                <a14:m>
                  <m:oMath xmlns:m="http://schemas.openxmlformats.org/officeDocument/2006/math">
                    <m:r>
                      <a:rPr lang="en-GB" i="1" noProof="0" smtClean="0">
                        <a:latin typeface="Cambria Math" panose="02040503050406030204" pitchFamily="18" charset="0"/>
                      </a:rPr>
                      <m:t>𝑖</m:t>
                    </m:r>
                    <m:r>
                      <a:rPr lang="en-GB" i="1" noProof="0" smtClean="0">
                        <a:latin typeface="Cambria Math" panose="02040503050406030204" pitchFamily="18" charset="0"/>
                      </a:rPr>
                      <m:t>=</m:t>
                    </m:r>
                    <m:r>
                      <a:rPr lang="en-GB" i="1" noProof="0" smtClean="0">
                        <a:latin typeface="Cambria Math" panose="02040503050406030204" pitchFamily="18" charset="0"/>
                      </a:rPr>
                      <m:t>𝑗</m:t>
                    </m:r>
                  </m:oMath>
                </a14:m>
                <a:endParaRPr lang="en-GB" noProof="0" dirty="0"/>
              </a:p>
            </p:txBody>
          </p:sp>
        </mc:Choice>
        <mc:Fallback>
          <p:sp>
            <p:nvSpPr>
              <p:cNvPr id="24" name="Espace réservé du contenu 8">
                <a:extLst>
                  <a:ext uri="{FF2B5EF4-FFF2-40B4-BE49-F238E27FC236}">
                    <a16:creationId xmlns:a16="http://schemas.microsoft.com/office/drawing/2014/main" id="{895DB895-4DC6-EEAD-3C74-F7D7751D8823}"/>
                  </a:ext>
                </a:extLst>
              </p:cNvPr>
              <p:cNvSpPr txBox="1">
                <a:spLocks noRot="1" noChangeAspect="1" noMove="1" noResize="1" noEditPoints="1" noAdjustHandles="1" noChangeArrowheads="1" noChangeShapeType="1" noTextEdit="1"/>
              </p:cNvSpPr>
              <p:nvPr/>
            </p:nvSpPr>
            <p:spPr>
              <a:xfrm>
                <a:off x="5663952" y="1434262"/>
                <a:ext cx="4784896" cy="338554"/>
              </a:xfrm>
              <a:prstGeom prst="rect">
                <a:avLst/>
              </a:prstGeom>
              <a:blipFill>
                <a:blip r:embed="rId2"/>
                <a:stretch>
                  <a:fillRect l="-2548" t="-16071" b="-10714"/>
                </a:stretch>
              </a:blipFill>
            </p:spPr>
            <p:txBody>
              <a:bodyPr/>
              <a:lstStyle/>
              <a:p>
                <a:r>
                  <a:rPr lang="en-GB">
                    <a:noFill/>
                  </a:rPr>
                  <a:t> </a:t>
                </a:r>
              </a:p>
            </p:txBody>
          </p:sp>
        </mc:Fallback>
      </mc:AlternateContent>
      <p:sp>
        <p:nvSpPr>
          <p:cNvPr id="25" name="Espace réservé du contenu 8">
            <a:extLst>
              <a:ext uri="{FF2B5EF4-FFF2-40B4-BE49-F238E27FC236}">
                <a16:creationId xmlns:a16="http://schemas.microsoft.com/office/drawing/2014/main" id="{FB67D74A-3381-F9D5-CDED-825D72223FB1}"/>
              </a:ext>
            </a:extLst>
          </p:cNvPr>
          <p:cNvSpPr txBox="1">
            <a:spLocks/>
          </p:cNvSpPr>
          <p:nvPr/>
        </p:nvSpPr>
        <p:spPr>
          <a:xfrm>
            <a:off x="584200" y="1484784"/>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Diagonalized matrix</a:t>
            </a:r>
          </a:p>
        </p:txBody>
      </p:sp>
      <p:sp>
        <p:nvSpPr>
          <p:cNvPr id="26" name="Losange 25">
            <a:extLst>
              <a:ext uri="{FF2B5EF4-FFF2-40B4-BE49-F238E27FC236}">
                <a16:creationId xmlns:a16="http://schemas.microsoft.com/office/drawing/2014/main" id="{AB749857-0A56-AE7A-ABA9-C342F5246877}"/>
              </a:ext>
            </a:extLst>
          </p:cNvPr>
          <p:cNvSpPr/>
          <p:nvPr/>
        </p:nvSpPr>
        <p:spPr>
          <a:xfrm>
            <a:off x="7176120" y="1340768"/>
            <a:ext cx="363228" cy="363228"/>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8" name="Parenthèse ouvrante 27">
            <a:extLst>
              <a:ext uri="{FF2B5EF4-FFF2-40B4-BE49-F238E27FC236}">
                <a16:creationId xmlns:a16="http://schemas.microsoft.com/office/drawing/2014/main" id="{766EF1B6-2F62-FB1A-12F3-CBDFC46E1D5B}"/>
              </a:ext>
            </a:extLst>
          </p:cNvPr>
          <p:cNvSpPr/>
          <p:nvPr/>
        </p:nvSpPr>
        <p:spPr>
          <a:xfrm flipH="1">
            <a:off x="7472692" y="2060848"/>
            <a:ext cx="103742" cy="1368152"/>
          </a:xfrm>
          <a:prstGeom prst="leftBracket">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GB" noProof="0" dirty="0"/>
          </a:p>
        </p:txBody>
      </p:sp>
      <p:sp>
        <p:nvSpPr>
          <p:cNvPr id="29" name="Parenthèse ouvrante 28">
            <a:extLst>
              <a:ext uri="{FF2B5EF4-FFF2-40B4-BE49-F238E27FC236}">
                <a16:creationId xmlns:a16="http://schemas.microsoft.com/office/drawing/2014/main" id="{2074A101-6053-1701-546E-951C3739E335}"/>
              </a:ext>
            </a:extLst>
          </p:cNvPr>
          <p:cNvSpPr/>
          <p:nvPr/>
        </p:nvSpPr>
        <p:spPr>
          <a:xfrm>
            <a:off x="5807968" y="2060848"/>
            <a:ext cx="103742" cy="1368152"/>
          </a:xfrm>
          <a:prstGeom prst="leftBracket">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GB" noProof="0" dirty="0"/>
          </a:p>
        </p:txBody>
      </p:sp>
      <p:cxnSp>
        <p:nvCxnSpPr>
          <p:cNvPr id="31" name="Connecteur droit avec flèche 30">
            <a:extLst>
              <a:ext uri="{FF2B5EF4-FFF2-40B4-BE49-F238E27FC236}">
                <a16:creationId xmlns:a16="http://schemas.microsoft.com/office/drawing/2014/main" id="{61AA5154-EC66-6CED-EBB9-4368DD5A5B2E}"/>
              </a:ext>
            </a:extLst>
          </p:cNvPr>
          <p:cNvCxnSpPr/>
          <p:nvPr/>
        </p:nvCxnSpPr>
        <p:spPr>
          <a:xfrm>
            <a:off x="5911710" y="2204864"/>
            <a:ext cx="1528375" cy="1008112"/>
          </a:xfrm>
          <a:prstGeom prst="straightConnector1">
            <a:avLst/>
          </a:prstGeom>
          <a:ln>
            <a:prstDash val="dash"/>
            <a:headEnd type="none" w="med" len="med"/>
            <a:tailEnd type="none" w="med" len="med"/>
          </a:ln>
          <a:effectLst/>
        </p:spPr>
        <p:style>
          <a:lnRef idx="2">
            <a:schemeClr val="accent5"/>
          </a:lnRef>
          <a:fillRef idx="0">
            <a:schemeClr val="accent5"/>
          </a:fillRef>
          <a:effectRef idx="1">
            <a:schemeClr val="accent5"/>
          </a:effectRef>
          <a:fontRef idx="minor">
            <a:schemeClr val="tx1"/>
          </a:fontRef>
        </p:style>
      </p:cxnSp>
      <p:cxnSp>
        <p:nvCxnSpPr>
          <p:cNvPr id="32" name="Connecteur droit avec flèche 31">
            <a:extLst>
              <a:ext uri="{FF2B5EF4-FFF2-40B4-BE49-F238E27FC236}">
                <a16:creationId xmlns:a16="http://schemas.microsoft.com/office/drawing/2014/main" id="{F0E81B96-A848-C467-2B94-DC1DA426D728}"/>
              </a:ext>
            </a:extLst>
          </p:cNvPr>
          <p:cNvCxnSpPr>
            <a:cxnSpLocks/>
          </p:cNvCxnSpPr>
          <p:nvPr/>
        </p:nvCxnSpPr>
        <p:spPr>
          <a:xfrm flipV="1">
            <a:off x="5911710" y="2204864"/>
            <a:ext cx="1528375" cy="1008112"/>
          </a:xfrm>
          <a:prstGeom prst="straightConnector1">
            <a:avLst/>
          </a:prstGeom>
          <a:ln>
            <a:headEnd type="none" w="med" len="med"/>
            <a:tailEnd type="none" w="med" len="med"/>
          </a:ln>
          <a:effectLst/>
        </p:spPr>
        <p:style>
          <a:lnRef idx="2">
            <a:schemeClr val="accent5"/>
          </a:lnRef>
          <a:fillRef idx="0">
            <a:schemeClr val="accent5"/>
          </a:fillRef>
          <a:effectRef idx="1">
            <a:schemeClr val="accent5"/>
          </a:effectRef>
          <a:fontRef idx="minor">
            <a:schemeClr val="tx1"/>
          </a:fontRef>
        </p:style>
      </p:cxnSp>
      <p:cxnSp>
        <p:nvCxnSpPr>
          <p:cNvPr id="35" name="Connecteur droit avec flèche 34">
            <a:extLst>
              <a:ext uri="{FF2B5EF4-FFF2-40B4-BE49-F238E27FC236}">
                <a16:creationId xmlns:a16="http://schemas.microsoft.com/office/drawing/2014/main" id="{48E2B192-4108-DA18-3BF5-E591C3A901E0}"/>
              </a:ext>
            </a:extLst>
          </p:cNvPr>
          <p:cNvCxnSpPr>
            <a:cxnSpLocks/>
          </p:cNvCxnSpPr>
          <p:nvPr/>
        </p:nvCxnSpPr>
        <p:spPr>
          <a:xfrm flipV="1">
            <a:off x="7871290" y="2407015"/>
            <a:ext cx="259357" cy="5762"/>
          </a:xfrm>
          <a:prstGeom prst="straightConnector1">
            <a:avLst/>
          </a:prstGeom>
          <a:ln>
            <a:prstDash val="dash"/>
            <a:headEnd type="none" w="med" len="med"/>
            <a:tailEnd type="none" w="med" len="med"/>
          </a:ln>
          <a:effectLst/>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42C2297A-781E-2720-B710-7AA819C86FAC}"/>
              </a:ext>
            </a:extLst>
          </p:cNvPr>
          <p:cNvCxnSpPr>
            <a:cxnSpLocks/>
          </p:cNvCxnSpPr>
          <p:nvPr/>
        </p:nvCxnSpPr>
        <p:spPr>
          <a:xfrm>
            <a:off x="7882784" y="2708920"/>
            <a:ext cx="247863" cy="0"/>
          </a:xfrm>
          <a:prstGeom prst="straightConnector1">
            <a:avLst/>
          </a:prstGeom>
          <a:ln>
            <a:prstDash val="solid"/>
            <a:headEnd type="none" w="med" len="med"/>
            <a:tailEnd type="none" w="med" len="med"/>
          </a:ln>
          <a:effectLst/>
        </p:spPr>
        <p:style>
          <a:lnRef idx="2">
            <a:schemeClr val="accent5"/>
          </a:lnRef>
          <a:fillRef idx="0">
            <a:schemeClr val="accent5"/>
          </a:fillRef>
          <a:effectRef idx="1">
            <a:schemeClr val="accent5"/>
          </a:effectRef>
          <a:fontRef idx="minor">
            <a:schemeClr val="tx1"/>
          </a:fontRef>
        </p:style>
      </p:cxnSp>
      <p:sp>
        <p:nvSpPr>
          <p:cNvPr id="39" name="ZoneTexte 38">
            <a:extLst>
              <a:ext uri="{FF2B5EF4-FFF2-40B4-BE49-F238E27FC236}">
                <a16:creationId xmlns:a16="http://schemas.microsoft.com/office/drawing/2014/main" id="{5C8E5044-5873-7277-06F7-EFCA11CCB19C}"/>
              </a:ext>
            </a:extLst>
          </p:cNvPr>
          <p:cNvSpPr txBox="1"/>
          <p:nvPr/>
        </p:nvSpPr>
        <p:spPr>
          <a:xfrm>
            <a:off x="8202655" y="2204864"/>
            <a:ext cx="2501857" cy="369332"/>
          </a:xfrm>
          <a:prstGeom prst="rect">
            <a:avLst/>
          </a:prstGeom>
          <a:noFill/>
        </p:spPr>
        <p:txBody>
          <a:bodyPr wrap="square" rtlCol="0">
            <a:spAutoFit/>
          </a:bodyPr>
          <a:lstStyle/>
          <a:p>
            <a:r>
              <a:rPr lang="en-GB" noProof="0" dirty="0"/>
              <a:t>Chem. potential</a:t>
            </a:r>
          </a:p>
        </p:txBody>
      </p:sp>
      <p:sp>
        <p:nvSpPr>
          <p:cNvPr id="40" name="ZoneTexte 39">
            <a:extLst>
              <a:ext uri="{FF2B5EF4-FFF2-40B4-BE49-F238E27FC236}">
                <a16:creationId xmlns:a16="http://schemas.microsoft.com/office/drawing/2014/main" id="{DB553025-A74A-25B5-451D-2108FF918A9D}"/>
              </a:ext>
            </a:extLst>
          </p:cNvPr>
          <p:cNvSpPr txBox="1"/>
          <p:nvPr/>
        </p:nvSpPr>
        <p:spPr>
          <a:xfrm>
            <a:off x="8184232" y="2555612"/>
            <a:ext cx="2501857" cy="369332"/>
          </a:xfrm>
          <a:prstGeom prst="rect">
            <a:avLst/>
          </a:prstGeom>
          <a:noFill/>
        </p:spPr>
        <p:txBody>
          <a:bodyPr wrap="square" rtlCol="0">
            <a:spAutoFit/>
          </a:bodyPr>
          <a:lstStyle/>
          <a:p>
            <a:r>
              <a:rPr lang="en-GB" noProof="0" dirty="0"/>
              <a:t>Superconductive gap</a:t>
            </a:r>
          </a:p>
        </p:txBody>
      </p:sp>
      <mc:AlternateContent xmlns:mc="http://schemas.openxmlformats.org/markup-compatibility/2006">
        <mc:Choice xmlns:a14="http://schemas.microsoft.com/office/drawing/2010/main" Requires="a14">
          <p:sp>
            <p:nvSpPr>
              <p:cNvPr id="41" name="Espace réservé du contenu 8">
                <a:extLst>
                  <a:ext uri="{FF2B5EF4-FFF2-40B4-BE49-F238E27FC236}">
                    <a16:creationId xmlns:a16="http://schemas.microsoft.com/office/drawing/2014/main" id="{CC9F569A-99C6-6683-63F6-4C4622E6A9B4}"/>
                  </a:ext>
                </a:extLst>
              </p:cNvPr>
              <p:cNvSpPr txBox="1">
                <a:spLocks/>
              </p:cNvSpPr>
              <p:nvPr/>
            </p:nvSpPr>
            <p:spPr>
              <a:xfrm>
                <a:off x="5712610" y="3730839"/>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Nearest neighbours </a:t>
                </a:r>
                <a14:m>
                  <m:oMath xmlns:m="http://schemas.openxmlformats.org/officeDocument/2006/math">
                    <m:r>
                      <a:rPr lang="en-GB" i="1" noProof="0" smtClean="0">
                        <a:latin typeface="Cambria Math" panose="02040503050406030204" pitchFamily="18" charset="0"/>
                      </a:rPr>
                      <m:t>𝑖</m:t>
                    </m:r>
                    <m:r>
                      <a:rPr lang="en-GB" b="1" i="1" noProof="0" smtClean="0">
                        <a:latin typeface="Cambria Math" panose="02040503050406030204" pitchFamily="18" charset="0"/>
                      </a:rPr>
                      <m:t>,</m:t>
                    </m:r>
                    <m:r>
                      <a:rPr lang="en-GB" i="1" noProof="0" smtClean="0">
                        <a:latin typeface="Cambria Math" panose="02040503050406030204" pitchFamily="18" charset="0"/>
                      </a:rPr>
                      <m:t>𝑗</m:t>
                    </m:r>
                  </m:oMath>
                </a14:m>
                <a:endParaRPr lang="en-GB" noProof="0" dirty="0"/>
              </a:p>
            </p:txBody>
          </p:sp>
        </mc:Choice>
        <mc:Fallback>
          <p:sp>
            <p:nvSpPr>
              <p:cNvPr id="41" name="Espace réservé du contenu 8">
                <a:extLst>
                  <a:ext uri="{FF2B5EF4-FFF2-40B4-BE49-F238E27FC236}">
                    <a16:creationId xmlns:a16="http://schemas.microsoft.com/office/drawing/2014/main" id="{CC9F569A-99C6-6683-63F6-4C4622E6A9B4}"/>
                  </a:ext>
                </a:extLst>
              </p:cNvPr>
              <p:cNvSpPr txBox="1">
                <a:spLocks noRot="1" noChangeAspect="1" noMove="1" noResize="1" noEditPoints="1" noAdjustHandles="1" noChangeArrowheads="1" noChangeShapeType="1" noTextEdit="1"/>
              </p:cNvSpPr>
              <p:nvPr/>
            </p:nvSpPr>
            <p:spPr>
              <a:xfrm>
                <a:off x="5712610" y="3730839"/>
                <a:ext cx="4784896" cy="338554"/>
              </a:xfrm>
              <a:prstGeom prst="rect">
                <a:avLst/>
              </a:prstGeom>
              <a:blipFill>
                <a:blip r:embed="rId3"/>
                <a:stretch>
                  <a:fillRect l="-2548" t="-16071" b="-10714"/>
                </a:stretch>
              </a:blipFill>
            </p:spPr>
            <p:txBody>
              <a:bodyPr/>
              <a:lstStyle/>
              <a:p>
                <a:r>
                  <a:rPr lang="en-GB">
                    <a:noFill/>
                  </a:rPr>
                  <a:t> </a:t>
                </a:r>
              </a:p>
            </p:txBody>
          </p:sp>
        </mc:Fallback>
      </mc:AlternateContent>
      <p:sp>
        <p:nvSpPr>
          <p:cNvPr id="42" name="Parenthèse ouvrante 41">
            <a:extLst>
              <a:ext uri="{FF2B5EF4-FFF2-40B4-BE49-F238E27FC236}">
                <a16:creationId xmlns:a16="http://schemas.microsoft.com/office/drawing/2014/main" id="{D805F379-BE9B-B367-520E-420966C78355}"/>
              </a:ext>
            </a:extLst>
          </p:cNvPr>
          <p:cNvSpPr/>
          <p:nvPr/>
        </p:nvSpPr>
        <p:spPr>
          <a:xfrm flipH="1">
            <a:off x="7521350" y="4214653"/>
            <a:ext cx="103742" cy="1368152"/>
          </a:xfrm>
          <a:prstGeom prst="leftBracket">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GB" noProof="0" dirty="0"/>
          </a:p>
        </p:txBody>
      </p:sp>
      <p:sp>
        <p:nvSpPr>
          <p:cNvPr id="43" name="Parenthèse ouvrante 42">
            <a:extLst>
              <a:ext uri="{FF2B5EF4-FFF2-40B4-BE49-F238E27FC236}">
                <a16:creationId xmlns:a16="http://schemas.microsoft.com/office/drawing/2014/main" id="{D6929D02-6212-98D0-0B13-2D246B4ADBDD}"/>
              </a:ext>
            </a:extLst>
          </p:cNvPr>
          <p:cNvSpPr/>
          <p:nvPr/>
        </p:nvSpPr>
        <p:spPr>
          <a:xfrm>
            <a:off x="5856626" y="4214653"/>
            <a:ext cx="103742" cy="1368152"/>
          </a:xfrm>
          <a:prstGeom prst="leftBracket">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GB" noProof="0" dirty="0"/>
          </a:p>
        </p:txBody>
      </p:sp>
      <p:cxnSp>
        <p:nvCxnSpPr>
          <p:cNvPr id="44" name="Connecteur droit avec flèche 43">
            <a:extLst>
              <a:ext uri="{FF2B5EF4-FFF2-40B4-BE49-F238E27FC236}">
                <a16:creationId xmlns:a16="http://schemas.microsoft.com/office/drawing/2014/main" id="{15CD29DB-4E96-F2D4-3E4B-EB7EEA0AF561}"/>
              </a:ext>
            </a:extLst>
          </p:cNvPr>
          <p:cNvCxnSpPr/>
          <p:nvPr/>
        </p:nvCxnSpPr>
        <p:spPr>
          <a:xfrm>
            <a:off x="5960368" y="4358669"/>
            <a:ext cx="1528375" cy="1008112"/>
          </a:xfrm>
          <a:prstGeom prst="straightConnector1">
            <a:avLst/>
          </a:prstGeom>
          <a:ln>
            <a:prstDash val="dash"/>
            <a:headEnd type="none" w="med" len="med"/>
            <a:tailEnd type="none" w="med" len="med"/>
          </a:ln>
          <a:effectLst/>
        </p:spPr>
        <p:style>
          <a:lnRef idx="2">
            <a:schemeClr val="accent5"/>
          </a:lnRef>
          <a:fillRef idx="0">
            <a:schemeClr val="accent5"/>
          </a:fillRef>
          <a:effectRef idx="1">
            <a:schemeClr val="accent5"/>
          </a:effectRef>
          <a:fontRef idx="minor">
            <a:schemeClr val="tx1"/>
          </a:fontRef>
        </p:style>
      </p:cxnSp>
      <p:cxnSp>
        <p:nvCxnSpPr>
          <p:cNvPr id="47" name="Connecteur droit avec flèche 46">
            <a:extLst>
              <a:ext uri="{FF2B5EF4-FFF2-40B4-BE49-F238E27FC236}">
                <a16:creationId xmlns:a16="http://schemas.microsoft.com/office/drawing/2014/main" id="{5AC646ED-9E48-9C5D-42F9-F7721E56FACA}"/>
              </a:ext>
            </a:extLst>
          </p:cNvPr>
          <p:cNvCxnSpPr>
            <a:cxnSpLocks/>
          </p:cNvCxnSpPr>
          <p:nvPr/>
        </p:nvCxnSpPr>
        <p:spPr>
          <a:xfrm>
            <a:off x="7931442" y="4862725"/>
            <a:ext cx="247863" cy="0"/>
          </a:xfrm>
          <a:prstGeom prst="straightConnector1">
            <a:avLst/>
          </a:prstGeom>
          <a:ln>
            <a:prstDash val="dash"/>
            <a:headEnd type="none" w="med" len="med"/>
            <a:tailEnd type="none" w="med" len="med"/>
          </a:ln>
          <a:effectLst/>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mc:Choice xmlns:a14="http://schemas.microsoft.com/office/drawing/2010/main" Requires="a14">
          <p:sp>
            <p:nvSpPr>
              <p:cNvPr id="49" name="ZoneTexte 48">
                <a:extLst>
                  <a:ext uri="{FF2B5EF4-FFF2-40B4-BE49-F238E27FC236}">
                    <a16:creationId xmlns:a16="http://schemas.microsoft.com/office/drawing/2014/main" id="{CE2C5DF5-5A43-2FD1-7116-1A4063E724E2}"/>
                  </a:ext>
                </a:extLst>
              </p:cNvPr>
              <p:cNvSpPr txBox="1"/>
              <p:nvPr/>
            </p:nvSpPr>
            <p:spPr>
              <a:xfrm>
                <a:off x="8274663" y="4709417"/>
                <a:ext cx="2501857" cy="369332"/>
              </a:xfrm>
              <a:prstGeom prst="rect">
                <a:avLst/>
              </a:prstGeom>
              <a:noFill/>
            </p:spPr>
            <p:txBody>
              <a:bodyPr wrap="square" rtlCol="0">
                <a:spAutoFit/>
              </a:bodyPr>
              <a:lstStyle/>
              <a:p>
                <a:r>
                  <a:rPr lang="en-GB" noProof="0" dirty="0"/>
                  <a:t>Hopping </a:t>
                </a:r>
                <a14:m>
                  <m:oMath xmlns:m="http://schemas.openxmlformats.org/officeDocument/2006/math">
                    <m:r>
                      <a:rPr lang="en-GB" b="0" i="1" noProof="0" smtClean="0">
                        <a:latin typeface="Cambria Math" panose="02040503050406030204" pitchFamily="18" charset="0"/>
                      </a:rPr>
                      <m:t>𝑡</m:t>
                    </m:r>
                  </m:oMath>
                </a14:m>
                <a:r>
                  <a:rPr lang="en-GB" noProof="0" dirty="0"/>
                  <a:t> and </a:t>
                </a:r>
                <a14:m>
                  <m:oMath xmlns:m="http://schemas.openxmlformats.org/officeDocument/2006/math">
                    <m:r>
                      <a:rPr lang="en-GB" i="1" noProof="0" smtClean="0">
                        <a:latin typeface="Cambria Math" panose="02040503050406030204" pitchFamily="18" charset="0"/>
                      </a:rPr>
                      <m:t>𝑡</m:t>
                    </m:r>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𝑚</m:t>
                    </m:r>
                  </m:oMath>
                </a14:m>
                <a:endParaRPr lang="en-GB" noProof="0" dirty="0"/>
              </a:p>
            </p:txBody>
          </p:sp>
        </mc:Choice>
        <mc:Fallback>
          <p:sp>
            <p:nvSpPr>
              <p:cNvPr id="49" name="ZoneTexte 48">
                <a:extLst>
                  <a:ext uri="{FF2B5EF4-FFF2-40B4-BE49-F238E27FC236}">
                    <a16:creationId xmlns:a16="http://schemas.microsoft.com/office/drawing/2014/main" id="{CE2C5DF5-5A43-2FD1-7116-1A4063E724E2}"/>
                  </a:ext>
                </a:extLst>
              </p:cNvPr>
              <p:cNvSpPr txBox="1">
                <a:spLocks noRot="1" noChangeAspect="1" noMove="1" noResize="1" noEditPoints="1" noAdjustHandles="1" noChangeArrowheads="1" noChangeShapeType="1" noTextEdit="1"/>
              </p:cNvSpPr>
              <p:nvPr/>
            </p:nvSpPr>
            <p:spPr>
              <a:xfrm>
                <a:off x="8274663" y="4709417"/>
                <a:ext cx="2501857" cy="369332"/>
              </a:xfrm>
              <a:prstGeom prst="rect">
                <a:avLst/>
              </a:prstGeom>
              <a:blipFill>
                <a:blip r:embed="rId4"/>
                <a:stretch>
                  <a:fillRect l="-1946" t="-10000" b="-26667"/>
                </a:stretch>
              </a:blipFill>
            </p:spPr>
            <p:txBody>
              <a:bodyPr/>
              <a:lstStyle/>
              <a:p>
                <a:r>
                  <a:rPr lang="en-GB">
                    <a:noFill/>
                  </a:rPr>
                  <a:t> </a:t>
                </a:r>
              </a:p>
            </p:txBody>
          </p:sp>
        </mc:Fallback>
      </mc:AlternateContent>
      <p:sp>
        <p:nvSpPr>
          <p:cNvPr id="59" name="Losange 58">
            <a:extLst>
              <a:ext uri="{FF2B5EF4-FFF2-40B4-BE49-F238E27FC236}">
                <a16:creationId xmlns:a16="http://schemas.microsoft.com/office/drawing/2014/main" id="{D20FB7CE-0C95-6019-6517-D0230539CA5F}"/>
              </a:ext>
            </a:extLst>
          </p:cNvPr>
          <p:cNvSpPr/>
          <p:nvPr/>
        </p:nvSpPr>
        <p:spPr>
          <a:xfrm>
            <a:off x="8760296" y="3584553"/>
            <a:ext cx="363228" cy="363228"/>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0" name="Losange 59">
            <a:extLst>
              <a:ext uri="{FF2B5EF4-FFF2-40B4-BE49-F238E27FC236}">
                <a16:creationId xmlns:a16="http://schemas.microsoft.com/office/drawing/2014/main" id="{5A285B95-143F-4519-393E-5823CD29D5BA}"/>
              </a:ext>
            </a:extLst>
          </p:cNvPr>
          <p:cNvSpPr/>
          <p:nvPr/>
        </p:nvSpPr>
        <p:spPr>
          <a:xfrm>
            <a:off x="8760296" y="4035963"/>
            <a:ext cx="363228" cy="36322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mc:Choice xmlns:a14="http://schemas.microsoft.com/office/drawing/2010/main" Requires="a14">
          <p:sp>
            <p:nvSpPr>
              <p:cNvPr id="61" name="ZoneTexte 60">
                <a:extLst>
                  <a:ext uri="{FF2B5EF4-FFF2-40B4-BE49-F238E27FC236}">
                    <a16:creationId xmlns:a16="http://schemas.microsoft.com/office/drawing/2014/main" id="{E1A728BF-DECB-7F19-21A7-78A16C0CEE45}"/>
                  </a:ext>
                </a:extLst>
              </p:cNvPr>
              <p:cNvSpPr txBox="1"/>
              <p:nvPr/>
            </p:nvSpPr>
            <p:spPr>
              <a:xfrm>
                <a:off x="9246577" y="3577530"/>
                <a:ext cx="2501857" cy="369332"/>
              </a:xfrm>
              <a:prstGeom prst="rect">
                <a:avLst/>
              </a:prstGeom>
              <a:noFill/>
            </p:spPr>
            <p:txBody>
              <a:bodyPr wrap="square" rtlCol="0">
                <a:spAutoFit/>
              </a:bodyPr>
              <a:lstStyle/>
              <a:p>
                <a:r>
                  <a:rPr lang="en-GB" noProof="0" dirty="0"/>
                  <a:t>Along </a:t>
                </a:r>
                <a14:m>
                  <m:oMath xmlns:m="http://schemas.openxmlformats.org/officeDocument/2006/math">
                    <m:r>
                      <a:rPr lang="en-GB" i="1" noProof="0" smtClean="0">
                        <a:latin typeface="Cambria Math" panose="02040503050406030204" pitchFamily="18" charset="0"/>
                      </a:rPr>
                      <m:t>𝑥</m:t>
                    </m:r>
                  </m:oMath>
                </a14:m>
                <a:endParaRPr lang="en-GB" noProof="0" dirty="0"/>
              </a:p>
            </p:txBody>
          </p:sp>
        </mc:Choice>
        <mc:Fallback>
          <p:sp>
            <p:nvSpPr>
              <p:cNvPr id="61" name="ZoneTexte 60">
                <a:extLst>
                  <a:ext uri="{FF2B5EF4-FFF2-40B4-BE49-F238E27FC236}">
                    <a16:creationId xmlns:a16="http://schemas.microsoft.com/office/drawing/2014/main" id="{E1A728BF-DECB-7F19-21A7-78A16C0CEE45}"/>
                  </a:ext>
                </a:extLst>
              </p:cNvPr>
              <p:cNvSpPr txBox="1">
                <a:spLocks noRot="1" noChangeAspect="1" noMove="1" noResize="1" noEditPoints="1" noAdjustHandles="1" noChangeArrowheads="1" noChangeShapeType="1" noTextEdit="1"/>
              </p:cNvSpPr>
              <p:nvPr/>
            </p:nvSpPr>
            <p:spPr>
              <a:xfrm>
                <a:off x="9246577" y="3577530"/>
                <a:ext cx="2501857" cy="369332"/>
              </a:xfrm>
              <a:prstGeom prst="rect">
                <a:avLst/>
              </a:prstGeom>
              <a:blipFill>
                <a:blip r:embed="rId5"/>
                <a:stretch>
                  <a:fillRect l="-2195" t="-10000" b="-2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2" name="ZoneTexte 61">
                <a:extLst>
                  <a:ext uri="{FF2B5EF4-FFF2-40B4-BE49-F238E27FC236}">
                    <a16:creationId xmlns:a16="http://schemas.microsoft.com/office/drawing/2014/main" id="{9AED4189-58EB-C9A0-AD63-517C8B475C6D}"/>
                  </a:ext>
                </a:extLst>
              </p:cNvPr>
              <p:cNvSpPr txBox="1"/>
              <p:nvPr/>
            </p:nvSpPr>
            <p:spPr>
              <a:xfrm>
                <a:off x="9262881" y="4021248"/>
                <a:ext cx="2501857" cy="369332"/>
              </a:xfrm>
              <a:prstGeom prst="rect">
                <a:avLst/>
              </a:prstGeom>
              <a:noFill/>
            </p:spPr>
            <p:txBody>
              <a:bodyPr wrap="square" rtlCol="0">
                <a:spAutoFit/>
              </a:bodyPr>
              <a:lstStyle/>
              <a:p>
                <a:r>
                  <a:rPr lang="en-GB" noProof="0" dirty="0"/>
                  <a:t>Along </a:t>
                </a:r>
                <a14:m>
                  <m:oMath xmlns:m="http://schemas.openxmlformats.org/officeDocument/2006/math">
                    <m:r>
                      <a:rPr lang="en-GB" i="1" noProof="0" smtClean="0">
                        <a:latin typeface="Cambria Math" panose="02040503050406030204" pitchFamily="18" charset="0"/>
                      </a:rPr>
                      <m:t>𝑦</m:t>
                    </m:r>
                  </m:oMath>
                </a14:m>
                <a:endParaRPr lang="en-GB" noProof="0" dirty="0"/>
              </a:p>
            </p:txBody>
          </p:sp>
        </mc:Choice>
        <mc:Fallback>
          <p:sp>
            <p:nvSpPr>
              <p:cNvPr id="62" name="ZoneTexte 61">
                <a:extLst>
                  <a:ext uri="{FF2B5EF4-FFF2-40B4-BE49-F238E27FC236}">
                    <a16:creationId xmlns:a16="http://schemas.microsoft.com/office/drawing/2014/main" id="{9AED4189-58EB-C9A0-AD63-517C8B475C6D}"/>
                  </a:ext>
                </a:extLst>
              </p:cNvPr>
              <p:cNvSpPr txBox="1">
                <a:spLocks noRot="1" noChangeAspect="1" noMove="1" noResize="1" noEditPoints="1" noAdjustHandles="1" noChangeArrowheads="1" noChangeShapeType="1" noTextEdit="1"/>
              </p:cNvSpPr>
              <p:nvPr/>
            </p:nvSpPr>
            <p:spPr>
              <a:xfrm>
                <a:off x="9262881" y="4021248"/>
                <a:ext cx="2501857" cy="369332"/>
              </a:xfrm>
              <a:prstGeom prst="rect">
                <a:avLst/>
              </a:prstGeom>
              <a:blipFill>
                <a:blip r:embed="rId6"/>
                <a:stretch>
                  <a:fillRect l="-2195" t="-10000" b="-26667"/>
                </a:stretch>
              </a:blipFill>
            </p:spPr>
            <p:txBody>
              <a:bodyPr/>
              <a:lstStyle/>
              <a:p>
                <a:r>
                  <a:rPr lang="en-GB">
                    <a:noFill/>
                  </a:rPr>
                  <a:t> </a:t>
                </a:r>
              </a:p>
            </p:txBody>
          </p:sp>
        </mc:Fallback>
      </mc:AlternateContent>
      <p:sp>
        <p:nvSpPr>
          <p:cNvPr id="63" name="ZoneTexte 62">
            <a:extLst>
              <a:ext uri="{FF2B5EF4-FFF2-40B4-BE49-F238E27FC236}">
                <a16:creationId xmlns:a16="http://schemas.microsoft.com/office/drawing/2014/main" id="{A7DA0CF6-0983-40A0-5140-FCCB5104CC2E}"/>
              </a:ext>
            </a:extLst>
          </p:cNvPr>
          <p:cNvSpPr txBox="1"/>
          <p:nvPr/>
        </p:nvSpPr>
        <p:spPr>
          <a:xfrm>
            <a:off x="5685428" y="5931119"/>
            <a:ext cx="4443020" cy="369332"/>
          </a:xfrm>
          <a:prstGeom prst="rect">
            <a:avLst/>
          </a:prstGeom>
          <a:noFill/>
        </p:spPr>
        <p:txBody>
          <a:bodyPr wrap="square" rtlCol="0">
            <a:spAutoFit/>
          </a:bodyPr>
          <a:lstStyle/>
          <a:p>
            <a:pPr marL="285750" indent="-285750">
              <a:buFont typeface="Wingdings" panose="05000000000000000000" pitchFamily="2" charset="2"/>
              <a:buChar char="Ø"/>
            </a:pPr>
            <a:r>
              <a:rPr lang="en-GB" noProof="0" dirty="0"/>
              <a:t>The matrix is unitary and very sparse.</a:t>
            </a:r>
          </a:p>
        </p:txBody>
      </p:sp>
    </p:spTree>
    <p:extLst>
      <p:ext uri="{BB962C8B-B14F-4D97-AF65-F5344CB8AC3E}">
        <p14:creationId xmlns:p14="http://schemas.microsoft.com/office/powerpoint/2010/main" val="27312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E110D-8DE7-A98B-0BA1-E32836D15DB0}"/>
              </a:ext>
            </a:extLst>
          </p:cNvPr>
          <p:cNvSpPr>
            <a:spLocks noGrp="1"/>
          </p:cNvSpPr>
          <p:nvPr>
            <p:ph type="title"/>
          </p:nvPr>
        </p:nvSpPr>
        <p:spPr/>
        <p:txBody>
          <a:bodyPr/>
          <a:lstStyle/>
          <a:p>
            <a:r>
              <a:rPr lang="en-GB" noProof="0" dirty="0"/>
              <a:t>Results</a:t>
            </a:r>
          </a:p>
        </p:txBody>
      </p:sp>
      <p:sp>
        <p:nvSpPr>
          <p:cNvPr id="4" name="Espace réservé du pied de page 3">
            <a:extLst>
              <a:ext uri="{FF2B5EF4-FFF2-40B4-BE49-F238E27FC236}">
                <a16:creationId xmlns:a16="http://schemas.microsoft.com/office/drawing/2014/main" id="{A5729463-EF6F-5D49-2B34-0EDBF86ECC71}"/>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A92B899E-0B71-EC7F-2D28-651F8B8CE106}"/>
              </a:ext>
            </a:extLst>
          </p:cNvPr>
          <p:cNvSpPr>
            <a:spLocks noGrp="1"/>
          </p:cNvSpPr>
          <p:nvPr>
            <p:ph type="sldNum" sz="quarter" idx="4"/>
          </p:nvPr>
        </p:nvSpPr>
        <p:spPr/>
        <p:txBody>
          <a:bodyPr/>
          <a:lstStyle/>
          <a:p>
            <a:fld id="{C05EE493-AD2E-4872-B2F6-8F12A747F0A5}" type="slidenum">
              <a:rPr lang="en-GB" noProof="0" smtClean="0"/>
              <a:pPr/>
              <a:t>27</a:t>
            </a:fld>
            <a:endParaRPr lang="en-GB" noProof="0" dirty="0"/>
          </a:p>
        </p:txBody>
      </p:sp>
      <p:sp>
        <p:nvSpPr>
          <p:cNvPr id="6" name="Espace réservé de la date 5">
            <a:extLst>
              <a:ext uri="{FF2B5EF4-FFF2-40B4-BE49-F238E27FC236}">
                <a16:creationId xmlns:a16="http://schemas.microsoft.com/office/drawing/2014/main" id="{4A692D12-4ECE-87A2-A8AC-4A3CD025363A}"/>
              </a:ext>
            </a:extLst>
          </p:cNvPr>
          <p:cNvSpPr>
            <a:spLocks noGrp="1"/>
          </p:cNvSpPr>
          <p:nvPr>
            <p:ph type="dt" sz="half" idx="2"/>
          </p:nvPr>
        </p:nvSpPr>
        <p:spPr/>
        <p:txBody>
          <a:bodyPr/>
          <a:lstStyle/>
          <a:p>
            <a:r>
              <a:rPr lang="en-GB" noProof="0" dirty="0"/>
              <a:t>24.02.2025</a:t>
            </a:r>
          </a:p>
        </p:txBody>
      </p:sp>
      <p:pic>
        <p:nvPicPr>
          <p:cNvPr id="8" name="Image 7">
            <a:extLst>
              <a:ext uri="{FF2B5EF4-FFF2-40B4-BE49-F238E27FC236}">
                <a16:creationId xmlns:a16="http://schemas.microsoft.com/office/drawing/2014/main" id="{67445BC4-BFBD-BE58-B5C4-0672F6BA8C9E}"/>
              </a:ext>
            </a:extLst>
          </p:cNvPr>
          <p:cNvPicPr>
            <a:picLocks noChangeAspect="1"/>
          </p:cNvPicPr>
          <p:nvPr/>
        </p:nvPicPr>
        <p:blipFill>
          <a:blip r:embed="rId2"/>
          <a:stretch>
            <a:fillRect/>
          </a:stretch>
        </p:blipFill>
        <p:spPr>
          <a:xfrm>
            <a:off x="338386" y="1592796"/>
            <a:ext cx="8321519" cy="3672408"/>
          </a:xfrm>
          <a:prstGeom prst="rect">
            <a:avLst/>
          </a:prstGeom>
        </p:spPr>
      </p:pic>
      <p:sp>
        <p:nvSpPr>
          <p:cNvPr id="9" name="ZoneTexte 8">
            <a:extLst>
              <a:ext uri="{FF2B5EF4-FFF2-40B4-BE49-F238E27FC236}">
                <a16:creationId xmlns:a16="http://schemas.microsoft.com/office/drawing/2014/main" id="{086B5D07-B04E-5C27-519C-B08294AE5169}"/>
              </a:ext>
            </a:extLst>
          </p:cNvPr>
          <p:cNvSpPr txBox="1"/>
          <p:nvPr/>
        </p:nvSpPr>
        <p:spPr>
          <a:xfrm>
            <a:off x="335360" y="758445"/>
            <a:ext cx="6024236" cy="338554"/>
          </a:xfrm>
          <a:prstGeom prst="rect">
            <a:avLst/>
          </a:prstGeom>
          <a:noFill/>
        </p:spPr>
        <p:txBody>
          <a:bodyPr wrap="square" rtlCol="0">
            <a:spAutoFit/>
          </a:bodyPr>
          <a:lstStyle/>
          <a:p>
            <a:r>
              <a:rPr lang="en-GB" sz="1600" b="1" noProof="0" dirty="0">
                <a:latin typeface="+mj-lt"/>
              </a:rPr>
              <a:t>Simple superconductor</a:t>
            </a:r>
          </a:p>
        </p:txBody>
      </p:sp>
      <p:pic>
        <p:nvPicPr>
          <p:cNvPr id="10" name="Image 9">
            <a:extLst>
              <a:ext uri="{FF2B5EF4-FFF2-40B4-BE49-F238E27FC236}">
                <a16:creationId xmlns:a16="http://schemas.microsoft.com/office/drawing/2014/main" id="{5880365F-79B8-D792-39FE-4180E4066600}"/>
              </a:ext>
            </a:extLst>
          </p:cNvPr>
          <p:cNvPicPr>
            <a:picLocks noChangeAspect="1"/>
          </p:cNvPicPr>
          <p:nvPr/>
        </p:nvPicPr>
        <p:blipFill>
          <a:blip r:embed="rId3"/>
          <a:stretch>
            <a:fillRect/>
          </a:stretch>
        </p:blipFill>
        <p:spPr>
          <a:xfrm>
            <a:off x="8879418" y="2132856"/>
            <a:ext cx="2285118" cy="2304256"/>
          </a:xfrm>
          <a:prstGeom prst="rect">
            <a:avLst/>
          </a:prstGeom>
        </p:spPr>
      </p:pic>
      <p:sp>
        <p:nvSpPr>
          <p:cNvPr id="11" name="ZoneTexte 10">
            <a:extLst>
              <a:ext uri="{FF2B5EF4-FFF2-40B4-BE49-F238E27FC236}">
                <a16:creationId xmlns:a16="http://schemas.microsoft.com/office/drawing/2014/main" id="{F849654D-9A8D-2381-EDD6-7FA258531B3C}"/>
              </a:ext>
            </a:extLst>
          </p:cNvPr>
          <p:cNvSpPr txBox="1"/>
          <p:nvPr/>
        </p:nvSpPr>
        <p:spPr>
          <a:xfrm>
            <a:off x="8879418" y="4725144"/>
            <a:ext cx="2977222" cy="584775"/>
          </a:xfrm>
          <a:prstGeom prst="rect">
            <a:avLst/>
          </a:prstGeom>
          <a:noFill/>
        </p:spPr>
        <p:txBody>
          <a:bodyPr wrap="square" rtlCol="0">
            <a:spAutoFit/>
          </a:bodyPr>
          <a:lstStyle/>
          <a:p>
            <a:pPr marL="285750" indent="-285750">
              <a:buFont typeface="Wingdings" panose="05000000000000000000" pitchFamily="2" charset="2"/>
              <a:buChar char="Ø"/>
            </a:pPr>
            <a:r>
              <a:rPr lang="en-GB" sz="1600" i="1" noProof="0" dirty="0"/>
              <a:t>1-st Brillouin zone. Fermi-surface and gap.</a:t>
            </a: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B9A3BF16-BC40-FB43-75D4-81E70A4C2F8B}"/>
                  </a:ext>
                </a:extLst>
              </p:cNvPr>
              <p:cNvSpPr txBox="1"/>
              <p:nvPr/>
            </p:nvSpPr>
            <p:spPr>
              <a:xfrm>
                <a:off x="431800" y="1315797"/>
                <a:ext cx="1470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m:rPr>
                              <m:sty m:val="p"/>
                            </m:rPr>
                            <a:rPr lang="en-GB" i="1" noProof="0" smtClean="0">
                              <a:latin typeface="Cambria Math" panose="02040503050406030204" pitchFamily="18" charset="0"/>
                              <a:ea typeface="Cambria Math" panose="02040503050406030204" pitchFamily="18" charset="0"/>
                            </a:rPr>
                            <m:t>Δ</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𝑈</m:t>
                          </m:r>
                        </m:e>
                        <m:sub>
                          <m:r>
                            <a:rPr lang="en-GB" b="0" i="1" noProof="0" smtClean="0">
                              <a:latin typeface="Cambria Math" panose="02040503050406030204" pitchFamily="18" charset="0"/>
                            </a:rPr>
                            <m:t>𝑖</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𝑐</m:t>
                          </m:r>
                        </m:e>
                        <m:sub>
                          <m:r>
                            <a:rPr lang="en-GB" i="1" noProof="0" smtClean="0">
                              <a:latin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sub>
                      </m:s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𝑐</m:t>
                          </m:r>
                        </m:e>
                        <m:sub>
                          <m:r>
                            <a:rPr lang="en-GB" i="1" noProof="0" smtClean="0">
                              <a:latin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sub>
                      </m:sSub>
                      <m:r>
                        <a:rPr lang="en-GB" i="1" noProof="0" smtClean="0">
                          <a:latin typeface="Cambria Math" panose="02040503050406030204" pitchFamily="18" charset="0"/>
                        </a:rPr>
                        <m:t>⟩</m:t>
                      </m:r>
                    </m:oMath>
                  </m:oMathPara>
                </a14:m>
                <a:endParaRPr lang="en-GB" noProof="0" dirty="0"/>
              </a:p>
            </p:txBody>
          </p:sp>
        </mc:Choice>
        <mc:Fallback>
          <p:sp>
            <p:nvSpPr>
              <p:cNvPr id="7" name="ZoneTexte 6">
                <a:extLst>
                  <a:ext uri="{FF2B5EF4-FFF2-40B4-BE49-F238E27FC236}">
                    <a16:creationId xmlns:a16="http://schemas.microsoft.com/office/drawing/2014/main" id="{B9A3BF16-BC40-FB43-75D4-81E70A4C2F8B}"/>
                  </a:ext>
                </a:extLst>
              </p:cNvPr>
              <p:cNvSpPr txBox="1">
                <a:spLocks noRot="1" noChangeAspect="1" noMove="1" noResize="1" noEditPoints="1" noAdjustHandles="1" noChangeArrowheads="1" noChangeShapeType="1" noTextEdit="1"/>
              </p:cNvSpPr>
              <p:nvPr/>
            </p:nvSpPr>
            <p:spPr>
              <a:xfrm>
                <a:off x="431800" y="1315797"/>
                <a:ext cx="1470595" cy="276999"/>
              </a:xfrm>
              <a:prstGeom prst="rect">
                <a:avLst/>
              </a:prstGeom>
              <a:blipFill>
                <a:blip r:embed="rId4"/>
                <a:stretch>
                  <a:fillRect l="-3320" r="-5394" b="-37778"/>
                </a:stretch>
              </a:blipFill>
            </p:spPr>
            <p:txBody>
              <a:bodyPr/>
              <a:lstStyle/>
              <a:p>
                <a:r>
                  <a:rPr lang="en-GB">
                    <a:noFill/>
                  </a:rPr>
                  <a:t> </a:t>
                </a:r>
              </a:p>
            </p:txBody>
          </p:sp>
        </mc:Fallback>
      </mc:AlternateContent>
      <p:sp>
        <p:nvSpPr>
          <p:cNvPr id="12" name="ZoneTexte 11">
            <a:extLst>
              <a:ext uri="{FF2B5EF4-FFF2-40B4-BE49-F238E27FC236}">
                <a16:creationId xmlns:a16="http://schemas.microsoft.com/office/drawing/2014/main" id="{23469C70-0DDE-E4B5-B95B-B2F0E0482168}"/>
              </a:ext>
            </a:extLst>
          </p:cNvPr>
          <p:cNvSpPr txBox="1"/>
          <p:nvPr/>
        </p:nvSpPr>
        <p:spPr>
          <a:xfrm>
            <a:off x="815712" y="5443771"/>
            <a:ext cx="4608512" cy="830997"/>
          </a:xfrm>
          <a:prstGeom prst="rect">
            <a:avLst/>
          </a:prstGeom>
          <a:noFill/>
        </p:spPr>
        <p:txBody>
          <a:bodyPr wrap="square" rtlCol="0">
            <a:spAutoFit/>
          </a:bodyPr>
          <a:lstStyle/>
          <a:p>
            <a:pPr marL="285750" indent="-285750">
              <a:buFont typeface="Courier New" panose="02070309020205020404" pitchFamily="49" charset="0"/>
              <a:buChar char="o"/>
            </a:pPr>
            <a:r>
              <a:rPr lang="en-GB" sz="1600" noProof="0" dirty="0"/>
              <a:t>Superconductivity is the highest where the gap shares the most surface with the Fermi-surface.</a:t>
            </a:r>
            <a:endParaRPr lang="en-GB" noProof="0" dirty="0"/>
          </a:p>
        </p:txBody>
      </p:sp>
      <p:sp>
        <p:nvSpPr>
          <p:cNvPr id="14" name="ZoneTexte 13">
            <a:extLst>
              <a:ext uri="{FF2B5EF4-FFF2-40B4-BE49-F238E27FC236}">
                <a16:creationId xmlns:a16="http://schemas.microsoft.com/office/drawing/2014/main" id="{7525663F-B46C-FCF6-9277-D6806BD1E8EC}"/>
              </a:ext>
            </a:extLst>
          </p:cNvPr>
          <p:cNvSpPr txBox="1"/>
          <p:nvPr/>
        </p:nvSpPr>
        <p:spPr>
          <a:xfrm>
            <a:off x="5424224" y="5589240"/>
            <a:ext cx="4608512" cy="338554"/>
          </a:xfrm>
          <a:prstGeom prst="rect">
            <a:avLst/>
          </a:prstGeom>
          <a:noFill/>
        </p:spPr>
        <p:txBody>
          <a:bodyPr wrap="square" rtlCol="0">
            <a:spAutoFit/>
          </a:bodyPr>
          <a:lstStyle/>
          <a:p>
            <a:pPr marL="285750" indent="-285750">
              <a:buFont typeface="Courier New" panose="02070309020205020404" pitchFamily="49" charset="0"/>
              <a:buChar char="o"/>
            </a:pPr>
            <a:r>
              <a:rPr lang="en-GB" sz="1600" noProof="0" dirty="0"/>
              <a:t>Friedel oscillations</a:t>
            </a:r>
            <a:endParaRPr lang="en-GB" noProof="0" dirty="0"/>
          </a:p>
        </p:txBody>
      </p:sp>
    </p:spTree>
    <p:extLst>
      <p:ext uri="{BB962C8B-B14F-4D97-AF65-F5344CB8AC3E}">
        <p14:creationId xmlns:p14="http://schemas.microsoft.com/office/powerpoint/2010/main" val="389931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22F6A6-E017-2C37-C5C9-66A9076EE6DE}"/>
              </a:ext>
            </a:extLst>
          </p:cNvPr>
          <p:cNvSpPr>
            <a:spLocks noGrp="1"/>
          </p:cNvSpPr>
          <p:nvPr>
            <p:ph type="title"/>
          </p:nvPr>
        </p:nvSpPr>
        <p:spPr/>
        <p:txBody>
          <a:bodyPr/>
          <a:lstStyle/>
          <a:p>
            <a:r>
              <a:rPr lang="en-GB" sz="2000" noProof="0" dirty="0"/>
              <a:t>Friedel oscillations and Andreev bound states</a:t>
            </a:r>
            <a:endParaRPr lang="en-GB" noProof="0" dirty="0"/>
          </a:p>
        </p:txBody>
      </p:sp>
      <p:sp>
        <p:nvSpPr>
          <p:cNvPr id="4" name="Espace réservé du pied de page 3">
            <a:extLst>
              <a:ext uri="{FF2B5EF4-FFF2-40B4-BE49-F238E27FC236}">
                <a16:creationId xmlns:a16="http://schemas.microsoft.com/office/drawing/2014/main" id="{D0514C70-455D-0828-5704-B557551E71A3}"/>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7EFD93B8-1965-E356-81BB-96725809D459}"/>
              </a:ext>
            </a:extLst>
          </p:cNvPr>
          <p:cNvSpPr>
            <a:spLocks noGrp="1"/>
          </p:cNvSpPr>
          <p:nvPr>
            <p:ph type="sldNum" sz="quarter" idx="4"/>
          </p:nvPr>
        </p:nvSpPr>
        <p:spPr/>
        <p:txBody>
          <a:bodyPr/>
          <a:lstStyle/>
          <a:p>
            <a:fld id="{C05EE493-AD2E-4872-B2F6-8F12A747F0A5}" type="slidenum">
              <a:rPr lang="en-GB" noProof="0" smtClean="0"/>
              <a:pPr/>
              <a:t>28</a:t>
            </a:fld>
            <a:endParaRPr lang="en-GB" noProof="0" dirty="0"/>
          </a:p>
        </p:txBody>
      </p:sp>
      <p:sp>
        <p:nvSpPr>
          <p:cNvPr id="6" name="Espace réservé de la date 5">
            <a:extLst>
              <a:ext uri="{FF2B5EF4-FFF2-40B4-BE49-F238E27FC236}">
                <a16:creationId xmlns:a16="http://schemas.microsoft.com/office/drawing/2014/main" id="{3736EA05-9E1C-F7DE-F269-32B6A4EAF46C}"/>
              </a:ext>
            </a:extLst>
          </p:cNvPr>
          <p:cNvSpPr>
            <a:spLocks noGrp="1"/>
          </p:cNvSpPr>
          <p:nvPr>
            <p:ph type="dt" sz="half" idx="2"/>
          </p:nvPr>
        </p:nvSpPr>
        <p:spPr/>
        <p:txBody>
          <a:bodyPr/>
          <a:lstStyle/>
          <a:p>
            <a:r>
              <a:rPr lang="en-GB" noProof="0" dirty="0"/>
              <a:t>24.02.2025</a:t>
            </a:r>
          </a:p>
        </p:txBody>
      </p:sp>
      <p:sp>
        <p:nvSpPr>
          <p:cNvPr id="8" name="ZoneTexte 7">
            <a:extLst>
              <a:ext uri="{FF2B5EF4-FFF2-40B4-BE49-F238E27FC236}">
                <a16:creationId xmlns:a16="http://schemas.microsoft.com/office/drawing/2014/main" id="{839FA33B-03C8-464A-B0D9-8D4F4842B166}"/>
              </a:ext>
            </a:extLst>
          </p:cNvPr>
          <p:cNvSpPr txBox="1"/>
          <p:nvPr/>
        </p:nvSpPr>
        <p:spPr>
          <a:xfrm>
            <a:off x="431800" y="1412776"/>
            <a:ext cx="5160144" cy="584775"/>
          </a:xfrm>
          <a:prstGeom prst="rect">
            <a:avLst/>
          </a:prstGeom>
          <a:noFill/>
        </p:spPr>
        <p:txBody>
          <a:bodyPr wrap="square" rtlCol="0">
            <a:spAutoFit/>
          </a:bodyPr>
          <a:lstStyle/>
          <a:p>
            <a:r>
              <a:rPr lang="en-GB" sz="1600" noProof="0" dirty="0"/>
              <a:t>Due to the open boundaries on the side (vacuum), the following process may emerge.</a:t>
            </a:r>
          </a:p>
        </p:txBody>
      </p:sp>
      <p:sp>
        <p:nvSpPr>
          <p:cNvPr id="10" name="ZoneTexte 9">
            <a:extLst>
              <a:ext uri="{FF2B5EF4-FFF2-40B4-BE49-F238E27FC236}">
                <a16:creationId xmlns:a16="http://schemas.microsoft.com/office/drawing/2014/main" id="{7AF35E5A-D9E1-A088-553B-C8C8C9B6FBF9}"/>
              </a:ext>
            </a:extLst>
          </p:cNvPr>
          <p:cNvSpPr txBox="1"/>
          <p:nvPr/>
        </p:nvSpPr>
        <p:spPr>
          <a:xfrm>
            <a:off x="471004" y="2323219"/>
            <a:ext cx="7406640" cy="338554"/>
          </a:xfrm>
          <a:prstGeom prst="rect">
            <a:avLst/>
          </a:prstGeom>
          <a:noFill/>
        </p:spPr>
        <p:txBody>
          <a:bodyPr wrap="square">
            <a:spAutoFit/>
          </a:bodyPr>
          <a:lstStyle/>
          <a:p>
            <a:r>
              <a:rPr lang="en-GB" sz="1600" b="1" noProof="0" dirty="0">
                <a:solidFill>
                  <a:schemeClr val="accent1"/>
                </a:solidFill>
              </a:rPr>
              <a:t>Friedel oscillations</a:t>
            </a:r>
          </a:p>
        </p:txBody>
      </p:sp>
      <p:sp>
        <p:nvSpPr>
          <p:cNvPr id="13" name="Ellipse 12">
            <a:extLst>
              <a:ext uri="{FF2B5EF4-FFF2-40B4-BE49-F238E27FC236}">
                <a16:creationId xmlns:a16="http://schemas.microsoft.com/office/drawing/2014/main" id="{955D7835-5C79-001E-83A0-6FE08D311D97}"/>
              </a:ext>
            </a:extLst>
          </p:cNvPr>
          <p:cNvSpPr/>
          <p:nvPr/>
        </p:nvSpPr>
        <p:spPr>
          <a:xfrm>
            <a:off x="4855848" y="2554256"/>
            <a:ext cx="805042" cy="781163"/>
          </a:xfrm>
          <a:prstGeom prst="ellipse">
            <a:avLst/>
          </a:prstGeom>
          <a:solidFill>
            <a:srgbClr val="B4AEC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dirty="0"/>
              <a:t> </a:t>
            </a:r>
          </a:p>
        </p:txBody>
      </p:sp>
      <p:sp>
        <p:nvSpPr>
          <p:cNvPr id="14" name="Ellipse 13">
            <a:extLst>
              <a:ext uri="{FF2B5EF4-FFF2-40B4-BE49-F238E27FC236}">
                <a16:creationId xmlns:a16="http://schemas.microsoft.com/office/drawing/2014/main" id="{EDA70110-27DF-968F-B54A-66BE9E0544D1}"/>
              </a:ext>
            </a:extLst>
          </p:cNvPr>
          <p:cNvSpPr/>
          <p:nvPr/>
        </p:nvSpPr>
        <p:spPr>
          <a:xfrm>
            <a:off x="4689116" y="2365389"/>
            <a:ext cx="216025" cy="216024"/>
          </a:xfrm>
          <a:prstGeom prst="ellipse">
            <a:avLst/>
          </a:prstGeom>
          <a:solidFill>
            <a:srgbClr val="ADC8C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5" name="Ellipse 14">
            <a:extLst>
              <a:ext uri="{FF2B5EF4-FFF2-40B4-BE49-F238E27FC236}">
                <a16:creationId xmlns:a16="http://schemas.microsoft.com/office/drawing/2014/main" id="{8BBC9AE9-0793-4414-C046-FCD980FB80A3}"/>
              </a:ext>
            </a:extLst>
          </p:cNvPr>
          <p:cNvSpPr/>
          <p:nvPr/>
        </p:nvSpPr>
        <p:spPr>
          <a:xfrm>
            <a:off x="5591944" y="2388233"/>
            <a:ext cx="216025" cy="216024"/>
          </a:xfrm>
          <a:prstGeom prst="ellipse">
            <a:avLst/>
          </a:prstGeom>
          <a:solidFill>
            <a:srgbClr val="ADC8C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Ellipse 15">
            <a:extLst>
              <a:ext uri="{FF2B5EF4-FFF2-40B4-BE49-F238E27FC236}">
                <a16:creationId xmlns:a16="http://schemas.microsoft.com/office/drawing/2014/main" id="{05F30426-1BB8-B0D1-80EB-254C8C17A082}"/>
              </a:ext>
            </a:extLst>
          </p:cNvPr>
          <p:cNvSpPr/>
          <p:nvPr/>
        </p:nvSpPr>
        <p:spPr>
          <a:xfrm>
            <a:off x="5952028" y="2648860"/>
            <a:ext cx="216025" cy="216024"/>
          </a:xfrm>
          <a:prstGeom prst="ellipse">
            <a:avLst/>
          </a:prstGeom>
          <a:solidFill>
            <a:srgbClr val="ADC8C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Ellipse 16">
            <a:extLst>
              <a:ext uri="{FF2B5EF4-FFF2-40B4-BE49-F238E27FC236}">
                <a16:creationId xmlns:a16="http://schemas.microsoft.com/office/drawing/2014/main" id="{955B16F1-014F-E709-48D8-F9C2F08E043E}"/>
              </a:ext>
            </a:extLst>
          </p:cNvPr>
          <p:cNvSpPr/>
          <p:nvPr/>
        </p:nvSpPr>
        <p:spPr>
          <a:xfrm>
            <a:off x="4593741" y="3422536"/>
            <a:ext cx="216025" cy="216024"/>
          </a:xfrm>
          <a:prstGeom prst="ellipse">
            <a:avLst/>
          </a:prstGeom>
          <a:solidFill>
            <a:srgbClr val="ADC8C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Ellipse 17">
            <a:extLst>
              <a:ext uri="{FF2B5EF4-FFF2-40B4-BE49-F238E27FC236}">
                <a16:creationId xmlns:a16="http://schemas.microsoft.com/office/drawing/2014/main" id="{4049D511-2955-6CA9-C18C-216F982DEE2C}"/>
              </a:ext>
            </a:extLst>
          </p:cNvPr>
          <p:cNvSpPr/>
          <p:nvPr/>
        </p:nvSpPr>
        <p:spPr>
          <a:xfrm>
            <a:off x="5500959" y="3357462"/>
            <a:ext cx="216025" cy="216024"/>
          </a:xfrm>
          <a:prstGeom prst="ellipse">
            <a:avLst/>
          </a:prstGeom>
          <a:solidFill>
            <a:srgbClr val="ADC8C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9" name="Ellipse 18">
            <a:extLst>
              <a:ext uri="{FF2B5EF4-FFF2-40B4-BE49-F238E27FC236}">
                <a16:creationId xmlns:a16="http://schemas.microsoft.com/office/drawing/2014/main" id="{6C290757-1549-CE7B-15A6-1C12AFF205BC}"/>
              </a:ext>
            </a:extLst>
          </p:cNvPr>
          <p:cNvSpPr/>
          <p:nvPr/>
        </p:nvSpPr>
        <p:spPr>
          <a:xfrm>
            <a:off x="6050564" y="3453502"/>
            <a:ext cx="216025" cy="216024"/>
          </a:xfrm>
          <a:prstGeom prst="ellipse">
            <a:avLst/>
          </a:prstGeom>
          <a:solidFill>
            <a:srgbClr val="ADC8C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0" name="Ellipse 19">
            <a:extLst>
              <a:ext uri="{FF2B5EF4-FFF2-40B4-BE49-F238E27FC236}">
                <a16:creationId xmlns:a16="http://schemas.microsoft.com/office/drawing/2014/main" id="{AE216F31-9298-C38B-7CDF-A0E134F19630}"/>
              </a:ext>
            </a:extLst>
          </p:cNvPr>
          <p:cNvSpPr/>
          <p:nvPr/>
        </p:nvSpPr>
        <p:spPr>
          <a:xfrm>
            <a:off x="5184541" y="2388233"/>
            <a:ext cx="216025" cy="216024"/>
          </a:xfrm>
          <a:prstGeom prst="ellipse">
            <a:avLst/>
          </a:prstGeom>
          <a:solidFill>
            <a:srgbClr val="ADC8C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ZoneTexte 21">
            <a:extLst>
              <a:ext uri="{FF2B5EF4-FFF2-40B4-BE49-F238E27FC236}">
                <a16:creationId xmlns:a16="http://schemas.microsoft.com/office/drawing/2014/main" id="{98EDBA9C-50D3-58D5-2A2F-FC28D24DC1A8}"/>
              </a:ext>
            </a:extLst>
          </p:cNvPr>
          <p:cNvSpPr txBox="1"/>
          <p:nvPr/>
        </p:nvSpPr>
        <p:spPr>
          <a:xfrm>
            <a:off x="420325" y="2681297"/>
            <a:ext cx="3164589" cy="2554545"/>
          </a:xfrm>
          <a:prstGeom prst="rect">
            <a:avLst/>
          </a:prstGeom>
          <a:noFill/>
        </p:spPr>
        <p:txBody>
          <a:bodyPr wrap="square" rtlCol="0">
            <a:spAutoFit/>
          </a:bodyPr>
          <a:lstStyle/>
          <a:p>
            <a:r>
              <a:rPr lang="en-GB" sz="1600" noProof="0" dirty="0"/>
              <a:t>Similarly to electrical screening, the electron of the Fermi-liquid will arrange themselves around the impurity to screen it. The vacuum can be seen as a defect in the Fermi-liquid. We need a wavevector description and the electron arrange themselves in a periodic manner [7], influencing the Cooper-pair formation.</a:t>
            </a:r>
          </a:p>
        </p:txBody>
      </p:sp>
      <p:pic>
        <p:nvPicPr>
          <p:cNvPr id="26" name="Image 25" descr="Une image contenant texte, Tracé, ligne, diagramme&#10;&#10;Le contenu généré par l’IA peut être incorrect.">
            <a:extLst>
              <a:ext uri="{FF2B5EF4-FFF2-40B4-BE49-F238E27FC236}">
                <a16:creationId xmlns:a16="http://schemas.microsoft.com/office/drawing/2014/main" id="{135B05A4-32FD-BCFC-BEC5-5DA15BB30C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7287" y="3993202"/>
            <a:ext cx="2740360" cy="1644216"/>
          </a:xfrm>
          <a:prstGeom prst="rect">
            <a:avLst/>
          </a:prstGeom>
        </p:spPr>
      </p:pic>
      <mc:AlternateContent xmlns:mc="http://schemas.openxmlformats.org/markup-compatibility/2006">
        <mc:Choice xmlns:a14="http://schemas.microsoft.com/office/drawing/2010/main" Requires="a14">
          <p:sp>
            <p:nvSpPr>
              <p:cNvPr id="27" name="ZoneTexte 26">
                <a:extLst>
                  <a:ext uri="{FF2B5EF4-FFF2-40B4-BE49-F238E27FC236}">
                    <a16:creationId xmlns:a16="http://schemas.microsoft.com/office/drawing/2014/main" id="{FEBB1594-19AD-3E9E-CF94-ED79BC93AADF}"/>
                  </a:ext>
                </a:extLst>
              </p:cNvPr>
              <p:cNvSpPr txBox="1"/>
              <p:nvPr/>
            </p:nvSpPr>
            <p:spPr>
              <a:xfrm>
                <a:off x="3652297" y="5629310"/>
                <a:ext cx="4127499" cy="584775"/>
              </a:xfrm>
              <a:prstGeom prst="rect">
                <a:avLst/>
              </a:prstGeom>
              <a:noFill/>
            </p:spPr>
            <p:txBody>
              <a:bodyPr wrap="square" rtlCol="0">
                <a:spAutoFit/>
              </a:bodyPr>
              <a:lstStyle/>
              <a:p>
                <a:pPr marL="285750" indent="-285750">
                  <a:buFont typeface="Wingdings" panose="05000000000000000000" pitchFamily="2" charset="2"/>
                  <a:buChar char="Ø"/>
                </a:pPr>
                <a:r>
                  <a:rPr lang="en-GB" sz="1600" i="1" noProof="0" dirty="0"/>
                  <a:t>Friedel oscillations in a 1D material, resembling a </a:t>
                </a:r>
                <a14:m>
                  <m:oMath xmlns:m="http://schemas.openxmlformats.org/officeDocument/2006/math">
                    <m:r>
                      <a:rPr lang="en-GB" sz="1600" i="1" noProof="0" smtClean="0">
                        <a:latin typeface="Cambria Math" panose="02040503050406030204" pitchFamily="18" charset="0"/>
                      </a:rPr>
                      <m:t>𝑠𝑖𝑛𝑐</m:t>
                    </m:r>
                    <m:r>
                      <a:rPr lang="en-GB" sz="1600" i="1" noProof="0" smtClean="0">
                        <a:latin typeface="Cambria Math" panose="02040503050406030204" pitchFamily="18" charset="0"/>
                      </a:rPr>
                      <m:t>(</m:t>
                    </m:r>
                    <m:r>
                      <a:rPr lang="en-GB" sz="1600" i="1" noProof="0" smtClean="0">
                        <a:latin typeface="Cambria Math" panose="02040503050406030204" pitchFamily="18" charset="0"/>
                      </a:rPr>
                      <m:t>𝑥</m:t>
                    </m:r>
                    <m:r>
                      <a:rPr lang="en-GB" sz="1600" i="1" noProof="0" smtClean="0">
                        <a:latin typeface="Cambria Math" panose="02040503050406030204" pitchFamily="18" charset="0"/>
                      </a:rPr>
                      <m:t>)</m:t>
                    </m:r>
                  </m:oMath>
                </a14:m>
                <a:r>
                  <a:rPr lang="en-GB" sz="1600" i="1" noProof="0" dirty="0"/>
                  <a:t> [8].</a:t>
                </a:r>
              </a:p>
            </p:txBody>
          </p:sp>
        </mc:Choice>
        <mc:Fallback>
          <p:sp>
            <p:nvSpPr>
              <p:cNvPr id="27" name="ZoneTexte 26">
                <a:extLst>
                  <a:ext uri="{FF2B5EF4-FFF2-40B4-BE49-F238E27FC236}">
                    <a16:creationId xmlns:a16="http://schemas.microsoft.com/office/drawing/2014/main" id="{FEBB1594-19AD-3E9E-CF94-ED79BC93AADF}"/>
                  </a:ext>
                </a:extLst>
              </p:cNvPr>
              <p:cNvSpPr txBox="1">
                <a:spLocks noRot="1" noChangeAspect="1" noMove="1" noResize="1" noEditPoints="1" noAdjustHandles="1" noChangeArrowheads="1" noChangeShapeType="1" noTextEdit="1"/>
              </p:cNvSpPr>
              <p:nvPr/>
            </p:nvSpPr>
            <p:spPr>
              <a:xfrm>
                <a:off x="3652297" y="5629310"/>
                <a:ext cx="4127499" cy="584775"/>
              </a:xfrm>
              <a:prstGeom prst="rect">
                <a:avLst/>
              </a:prstGeom>
              <a:blipFill>
                <a:blip r:embed="rId3"/>
                <a:stretch>
                  <a:fillRect l="-591" t="-3125" b="-12500"/>
                </a:stretch>
              </a:blipFill>
            </p:spPr>
            <p:txBody>
              <a:bodyPr/>
              <a:lstStyle/>
              <a:p>
                <a:r>
                  <a:rPr lang="en-GB">
                    <a:noFill/>
                  </a:rPr>
                  <a:t> </a:t>
                </a:r>
              </a:p>
            </p:txBody>
          </p:sp>
        </mc:Fallback>
      </mc:AlternateContent>
      <p:sp>
        <p:nvSpPr>
          <p:cNvPr id="30" name="ZoneTexte 29">
            <a:extLst>
              <a:ext uri="{FF2B5EF4-FFF2-40B4-BE49-F238E27FC236}">
                <a16:creationId xmlns:a16="http://schemas.microsoft.com/office/drawing/2014/main" id="{BA7BB305-0918-4966-21C0-450081A97D20}"/>
              </a:ext>
            </a:extLst>
          </p:cNvPr>
          <p:cNvSpPr txBox="1"/>
          <p:nvPr/>
        </p:nvSpPr>
        <p:spPr>
          <a:xfrm>
            <a:off x="7248128" y="1412776"/>
            <a:ext cx="7406640" cy="338554"/>
          </a:xfrm>
          <a:prstGeom prst="rect">
            <a:avLst/>
          </a:prstGeom>
          <a:noFill/>
        </p:spPr>
        <p:txBody>
          <a:bodyPr wrap="square">
            <a:spAutoFit/>
          </a:bodyPr>
          <a:lstStyle/>
          <a:p>
            <a:r>
              <a:rPr lang="en-GB" sz="1600" b="1" noProof="0" dirty="0">
                <a:solidFill>
                  <a:schemeClr val="accent1"/>
                </a:solidFill>
              </a:rPr>
              <a:t>Andreev bound states</a:t>
            </a:r>
          </a:p>
        </p:txBody>
      </p:sp>
      <p:sp>
        <p:nvSpPr>
          <p:cNvPr id="31" name="ZoneTexte 30">
            <a:extLst>
              <a:ext uri="{FF2B5EF4-FFF2-40B4-BE49-F238E27FC236}">
                <a16:creationId xmlns:a16="http://schemas.microsoft.com/office/drawing/2014/main" id="{CBA19646-DF0F-8723-4AFC-3D6410344604}"/>
              </a:ext>
            </a:extLst>
          </p:cNvPr>
          <p:cNvSpPr txBox="1"/>
          <p:nvPr/>
        </p:nvSpPr>
        <p:spPr>
          <a:xfrm>
            <a:off x="7205737" y="1808126"/>
            <a:ext cx="4127499" cy="2800767"/>
          </a:xfrm>
          <a:prstGeom prst="rect">
            <a:avLst/>
          </a:prstGeom>
          <a:noFill/>
        </p:spPr>
        <p:txBody>
          <a:bodyPr wrap="square" rtlCol="0">
            <a:spAutoFit/>
          </a:bodyPr>
          <a:lstStyle/>
          <a:p>
            <a:r>
              <a:rPr lang="en-GB" sz="1600" noProof="0" dirty="0"/>
              <a:t>In inhomogeneous regions, multiples Andreev reflection can lead to Andreev bound states. These new states lies under the superconducting gap. They are therefore energetically more favourable, and we lose some candidates to form Cooper-pairs.</a:t>
            </a:r>
          </a:p>
          <a:p>
            <a:endParaRPr lang="en-GB" sz="1600" noProof="0" dirty="0"/>
          </a:p>
          <a:p>
            <a:r>
              <a:rPr lang="en-GB" sz="1600" noProof="0" dirty="0"/>
              <a:t>In the heterostructure, they may influence the DOS and therefore bring some modulations in the Friedel oscillations. [9]</a:t>
            </a:r>
          </a:p>
        </p:txBody>
      </p:sp>
      <p:sp>
        <p:nvSpPr>
          <p:cNvPr id="32" name="Ellipse 31">
            <a:extLst>
              <a:ext uri="{FF2B5EF4-FFF2-40B4-BE49-F238E27FC236}">
                <a16:creationId xmlns:a16="http://schemas.microsoft.com/office/drawing/2014/main" id="{5CE698EC-38DE-3F8C-9421-0DFBFE5AFB13}"/>
              </a:ext>
            </a:extLst>
          </p:cNvPr>
          <p:cNvSpPr/>
          <p:nvPr/>
        </p:nvSpPr>
        <p:spPr>
          <a:xfrm>
            <a:off x="4174324" y="2681297"/>
            <a:ext cx="216025" cy="216024"/>
          </a:xfrm>
          <a:prstGeom prst="ellipse">
            <a:avLst/>
          </a:prstGeom>
          <a:solidFill>
            <a:srgbClr val="ADC8C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19996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4.16667E-7 1.85185E-6 L 6.25E-7 -2.96296E-6 " pathEditMode="relative" rAng="0" ptsTypes="AA">
                                      <p:cBhvr>
                                        <p:cTn id="16" dur="2100" fill="hold"/>
                                        <p:tgtEl>
                                          <p:spTgt spid="14"/>
                                        </p:tgtEl>
                                        <p:attrNameLst>
                                          <p:attrName>ppt_x</p:attrName>
                                          <p:attrName>ppt_y</p:attrName>
                                        </p:attrNameLst>
                                      </p:cBhvr>
                                      <p:rCtr x="-326" y="1667"/>
                                    </p:animMotion>
                                  </p:childTnLst>
                                </p:cTn>
                              </p:par>
                              <p:par>
                                <p:cTn id="17" presetID="42" presetClass="path" presetSubtype="0" accel="50000" decel="50000" fill="hold" grpId="0" nodeType="withEffect">
                                  <p:stCondLst>
                                    <p:cond delay="0"/>
                                  </p:stCondLst>
                                  <p:childTnLst>
                                    <p:animMotion origin="layout" path="M 2.08333E-6 1.11111E-6 L -0.03229 0.06134 " pathEditMode="relative" rAng="0" ptsTypes="AA">
                                      <p:cBhvr>
                                        <p:cTn id="18" dur="2000" spd="-100000" fill="hold"/>
                                        <p:tgtEl>
                                          <p:spTgt spid="15"/>
                                        </p:tgtEl>
                                        <p:attrNameLst>
                                          <p:attrName>ppt_x</p:attrName>
                                          <p:attrName>ppt_y</p:attrName>
                                        </p:attrNameLst>
                                      </p:cBhvr>
                                      <p:rCtr x="-1615" y="3056"/>
                                    </p:animMotion>
                                  </p:childTnLst>
                                </p:cTn>
                              </p:par>
                              <p:par>
                                <p:cTn id="19" presetID="42" presetClass="path" presetSubtype="0" accel="50000" decel="50000" fill="hold" grpId="0" nodeType="withEffect">
                                  <p:stCondLst>
                                    <p:cond delay="0"/>
                                  </p:stCondLst>
                                  <p:childTnLst>
                                    <p:animMotion origin="layout" path="M 4.79167E-6 -3.33333E-6 L -0.02058 0.02477 " pathEditMode="relative" rAng="0" ptsTypes="AA">
                                      <p:cBhvr>
                                        <p:cTn id="20" dur="2000" fill="hold"/>
                                        <p:tgtEl>
                                          <p:spTgt spid="16"/>
                                        </p:tgtEl>
                                        <p:attrNameLst>
                                          <p:attrName>ppt_x</p:attrName>
                                          <p:attrName>ppt_y</p:attrName>
                                        </p:attrNameLst>
                                      </p:cBhvr>
                                      <p:rCtr x="-1029" y="1227"/>
                                    </p:animMotion>
                                  </p:childTnLst>
                                </p:cTn>
                              </p:par>
                              <p:par>
                                <p:cTn id="21" presetID="42" presetClass="path" presetSubtype="0" accel="50000" decel="50000" fill="hold" grpId="0" nodeType="withEffect">
                                  <p:stCondLst>
                                    <p:cond delay="0"/>
                                  </p:stCondLst>
                                  <p:childTnLst>
                                    <p:animMotion origin="layout" path="M 1.875E-6 -2.96296E-6 L -0.02552 -0.05602 " pathEditMode="relative" rAng="0" ptsTypes="AA">
                                      <p:cBhvr>
                                        <p:cTn id="22" dur="2000" fill="hold"/>
                                        <p:tgtEl>
                                          <p:spTgt spid="19"/>
                                        </p:tgtEl>
                                        <p:attrNameLst>
                                          <p:attrName>ppt_x</p:attrName>
                                          <p:attrName>ppt_y</p:attrName>
                                        </p:attrNameLst>
                                      </p:cBhvr>
                                      <p:rCtr x="-1276" y="-2801"/>
                                    </p:animMotion>
                                  </p:childTnLst>
                                </p:cTn>
                              </p:par>
                              <p:par>
                                <p:cTn id="23" presetID="42" presetClass="path" presetSubtype="0" accel="50000" decel="50000" fill="hold" grpId="0" nodeType="withEffect">
                                  <p:stCondLst>
                                    <p:cond delay="0"/>
                                  </p:stCondLst>
                                  <p:childTnLst>
                                    <p:animMotion origin="layout" path="M 3.95833E-6 -4.07407E-6 L 2.08333E-6 -1.48148E-6 " pathEditMode="relative" rAng="0" ptsTypes="AA">
                                      <p:cBhvr>
                                        <p:cTn id="24" dur="2000" fill="hold"/>
                                        <p:tgtEl>
                                          <p:spTgt spid="18"/>
                                        </p:tgtEl>
                                        <p:attrNameLst>
                                          <p:attrName>ppt_x</p:attrName>
                                          <p:attrName>ppt_y</p:attrName>
                                        </p:attrNameLst>
                                      </p:cBhvr>
                                      <p:rCtr x="-1198" y="370"/>
                                    </p:animMotion>
                                  </p:childTnLst>
                                </p:cTn>
                              </p:par>
                              <p:par>
                                <p:cTn id="25" presetID="42" presetClass="path" presetSubtype="0" accel="50000" decel="50000" fill="hold" grpId="0" nodeType="withEffect">
                                  <p:stCondLst>
                                    <p:cond delay="0"/>
                                  </p:stCondLst>
                                  <p:childTnLst>
                                    <p:animMotion origin="layout" path="M 2.91667E-6 -4.81481E-6 L 0.03047 -0.01203 " pathEditMode="relative" rAng="0" ptsTypes="AA">
                                      <p:cBhvr>
                                        <p:cTn id="26" dur="2000" fill="hold"/>
                                        <p:tgtEl>
                                          <p:spTgt spid="17"/>
                                        </p:tgtEl>
                                        <p:attrNameLst>
                                          <p:attrName>ppt_x</p:attrName>
                                          <p:attrName>ppt_y</p:attrName>
                                        </p:attrNameLst>
                                      </p:cBhvr>
                                      <p:rCtr x="1523" y="-602"/>
                                    </p:animMotion>
                                  </p:childTnLst>
                                </p:cTn>
                              </p:par>
                              <p:par>
                                <p:cTn id="27" presetID="42" presetClass="path" presetSubtype="0" accel="50000" decel="50000" fill="hold" grpId="0" nodeType="withEffect">
                                  <p:stCondLst>
                                    <p:cond delay="0"/>
                                  </p:stCondLst>
                                  <p:childTnLst>
                                    <p:animMotion origin="layout" path="M -1.875E-6 -2.96296E-6 L 0.03281 0.04885 " pathEditMode="relative" rAng="0" ptsTypes="AA">
                                      <p:cBhvr>
                                        <p:cTn id="28" dur="2000" fill="hold"/>
                                        <p:tgtEl>
                                          <p:spTgt spid="32"/>
                                        </p:tgtEl>
                                        <p:attrNameLst>
                                          <p:attrName>ppt_x</p:attrName>
                                          <p:attrName>ppt_y</p:attrName>
                                        </p:attrNameLst>
                                      </p:cBhvr>
                                      <p:rCtr x="1641" y="2431"/>
                                    </p:animMotion>
                                  </p:childTnLst>
                                </p:cTn>
                              </p:par>
                              <p:par>
                                <p:cTn id="29" presetID="42" presetClass="path" presetSubtype="0" accel="50000" decel="50000" fill="hold" grpId="0" nodeType="withEffect">
                                  <p:stCondLst>
                                    <p:cond delay="0"/>
                                  </p:stCondLst>
                                  <p:childTnLst>
                                    <p:animMotion origin="layout" path="M -4.58333E-6 1.11111E-6 L 0.00092 -0.03773 " pathEditMode="relative" rAng="0" ptsTypes="AA">
                                      <p:cBhvr>
                                        <p:cTn id="30" dur="2000" fill="hold"/>
                                        <p:tgtEl>
                                          <p:spTgt spid="20"/>
                                        </p:tgtEl>
                                        <p:attrNameLst>
                                          <p:attrName>ppt_x</p:attrName>
                                          <p:attrName>ppt_y</p:attrName>
                                        </p:attrNameLst>
                                      </p:cBhvr>
                                      <p:rCtr x="39" y="-1898"/>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animBg="1"/>
      <p:bldP spid="14" grpId="0" animBg="1"/>
      <p:bldP spid="15" grpId="0" animBg="1"/>
      <p:bldP spid="16" grpId="0" animBg="1"/>
      <p:bldP spid="17" grpId="0" animBg="1"/>
      <p:bldP spid="18" grpId="0" animBg="1"/>
      <p:bldP spid="19" grpId="0" animBg="1"/>
      <p:bldP spid="20" grpId="0" animBg="1"/>
      <p:bldP spid="22" grpId="0"/>
      <p:bldP spid="27" grpId="0"/>
      <p:bldP spid="30" grpId="0"/>
      <p:bldP spid="31" grpId="0"/>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A5EEE30F-82BE-345C-1887-F42ABF2CB399}"/>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F786DF73-2923-B974-0434-A82C5C6A4075}"/>
              </a:ext>
            </a:extLst>
          </p:cNvPr>
          <p:cNvSpPr>
            <a:spLocks noGrp="1"/>
          </p:cNvSpPr>
          <p:nvPr>
            <p:ph type="sldNum" sz="quarter" idx="4"/>
          </p:nvPr>
        </p:nvSpPr>
        <p:spPr/>
        <p:txBody>
          <a:bodyPr/>
          <a:lstStyle/>
          <a:p>
            <a:fld id="{C05EE493-AD2E-4872-B2F6-8F12A747F0A5}" type="slidenum">
              <a:rPr lang="en-GB" noProof="0" smtClean="0"/>
              <a:pPr/>
              <a:t>29</a:t>
            </a:fld>
            <a:endParaRPr lang="en-GB" noProof="0" dirty="0"/>
          </a:p>
        </p:txBody>
      </p:sp>
      <p:sp>
        <p:nvSpPr>
          <p:cNvPr id="6" name="Espace réservé de la date 5">
            <a:extLst>
              <a:ext uri="{FF2B5EF4-FFF2-40B4-BE49-F238E27FC236}">
                <a16:creationId xmlns:a16="http://schemas.microsoft.com/office/drawing/2014/main" id="{808F3D6F-1BEE-DD0D-2F69-BA799121A34F}"/>
              </a:ext>
            </a:extLst>
          </p:cNvPr>
          <p:cNvSpPr>
            <a:spLocks noGrp="1"/>
          </p:cNvSpPr>
          <p:nvPr>
            <p:ph type="dt" sz="half" idx="2"/>
          </p:nvPr>
        </p:nvSpPr>
        <p:spPr/>
        <p:txBody>
          <a:bodyPr/>
          <a:lstStyle/>
          <a:p>
            <a:r>
              <a:rPr lang="en-GB" noProof="0" dirty="0"/>
              <a:t>24.02.2025</a:t>
            </a:r>
          </a:p>
        </p:txBody>
      </p:sp>
      <p:sp>
        <p:nvSpPr>
          <p:cNvPr id="11" name="Titre 1">
            <a:extLst>
              <a:ext uri="{FF2B5EF4-FFF2-40B4-BE49-F238E27FC236}">
                <a16:creationId xmlns:a16="http://schemas.microsoft.com/office/drawing/2014/main" id="{FA0E3ADF-CE18-ECAE-02BE-C36EBD1C2837}"/>
              </a:ext>
            </a:extLst>
          </p:cNvPr>
          <p:cNvSpPr>
            <a:spLocks noGrp="1"/>
          </p:cNvSpPr>
          <p:nvPr>
            <p:ph type="title"/>
          </p:nvPr>
        </p:nvSpPr>
        <p:spPr>
          <a:xfrm>
            <a:off x="431801" y="404664"/>
            <a:ext cx="8447617" cy="792088"/>
          </a:xfrm>
        </p:spPr>
        <p:txBody>
          <a:bodyPr/>
          <a:lstStyle/>
          <a:p>
            <a:r>
              <a:rPr lang="en-GB" noProof="0" dirty="0"/>
              <a:t>Results</a:t>
            </a:r>
          </a:p>
        </p:txBody>
      </p:sp>
      <p:sp>
        <p:nvSpPr>
          <p:cNvPr id="12" name="ZoneTexte 11">
            <a:extLst>
              <a:ext uri="{FF2B5EF4-FFF2-40B4-BE49-F238E27FC236}">
                <a16:creationId xmlns:a16="http://schemas.microsoft.com/office/drawing/2014/main" id="{50370C23-70E6-B0E2-5F74-AAC5E1C9C784}"/>
              </a:ext>
            </a:extLst>
          </p:cNvPr>
          <p:cNvSpPr txBox="1"/>
          <p:nvPr/>
        </p:nvSpPr>
        <p:spPr>
          <a:xfrm>
            <a:off x="335360" y="758445"/>
            <a:ext cx="6024236" cy="338554"/>
          </a:xfrm>
          <a:prstGeom prst="rect">
            <a:avLst/>
          </a:prstGeom>
          <a:noFill/>
        </p:spPr>
        <p:txBody>
          <a:bodyPr wrap="square" rtlCol="0">
            <a:spAutoFit/>
          </a:bodyPr>
          <a:lstStyle/>
          <a:p>
            <a:r>
              <a:rPr lang="en-GB" sz="1600" b="1" noProof="0" dirty="0">
                <a:latin typeface="+mj-lt"/>
              </a:rPr>
              <a:t>Heterostructure: superconductor and N/FM/AM</a:t>
            </a:r>
          </a:p>
        </p:txBody>
      </p:sp>
      <p:pic>
        <p:nvPicPr>
          <p:cNvPr id="8" name="Image 7">
            <a:extLst>
              <a:ext uri="{FF2B5EF4-FFF2-40B4-BE49-F238E27FC236}">
                <a16:creationId xmlns:a16="http://schemas.microsoft.com/office/drawing/2014/main" id="{C55B01E4-3CB6-CDA3-B665-DDCFF000DBEE}"/>
              </a:ext>
            </a:extLst>
          </p:cNvPr>
          <p:cNvPicPr>
            <a:picLocks noChangeAspect="1"/>
          </p:cNvPicPr>
          <p:nvPr/>
        </p:nvPicPr>
        <p:blipFill>
          <a:blip r:embed="rId2"/>
          <a:stretch>
            <a:fillRect/>
          </a:stretch>
        </p:blipFill>
        <p:spPr>
          <a:xfrm>
            <a:off x="1372047" y="1839385"/>
            <a:ext cx="9117674" cy="4253911"/>
          </a:xfrm>
          <a:prstGeom prst="rect">
            <a:avLst/>
          </a:prstGeom>
        </p:spPr>
      </p:pic>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2E16D4CC-660F-9F3F-66C0-FDC862946FE4}"/>
                  </a:ext>
                </a:extLst>
              </p:cNvPr>
              <p:cNvSpPr txBox="1"/>
              <p:nvPr/>
            </p:nvSpPr>
            <p:spPr>
              <a:xfrm>
                <a:off x="431800" y="1315797"/>
                <a:ext cx="1470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m:rPr>
                              <m:sty m:val="p"/>
                            </m:rPr>
                            <a:rPr lang="en-GB" i="1" noProof="0" smtClean="0">
                              <a:latin typeface="Cambria Math" panose="02040503050406030204" pitchFamily="18" charset="0"/>
                              <a:ea typeface="Cambria Math" panose="02040503050406030204" pitchFamily="18" charset="0"/>
                            </a:rPr>
                            <m:t>Δ</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𝑈</m:t>
                          </m:r>
                        </m:e>
                        <m:sub>
                          <m:r>
                            <a:rPr lang="en-GB" b="0" i="1" noProof="0" smtClean="0">
                              <a:latin typeface="Cambria Math" panose="02040503050406030204" pitchFamily="18" charset="0"/>
                            </a:rPr>
                            <m:t>𝑖</m:t>
                          </m:r>
                        </m:sub>
                      </m:sSub>
                      <m:r>
                        <a:rPr lang="en-GB" i="1" noProof="0" smtClean="0">
                          <a:latin typeface="Cambria Math" panose="02040503050406030204" pitchFamily="18" charset="0"/>
                        </a:rPr>
                        <m:t>⟨</m:t>
                      </m:r>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𝑐</m:t>
                          </m:r>
                        </m:e>
                        <m:sub>
                          <m:r>
                            <a:rPr lang="en-GB" i="1" noProof="0" smtClean="0">
                              <a:latin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sub>
                      </m:sSub>
                      <m:sSub>
                        <m:sSubPr>
                          <m:ctrlPr>
                            <a:rPr lang="en-GB" i="1" noProof="0" smtClean="0">
                              <a:latin typeface="Cambria Math" panose="02040503050406030204" pitchFamily="18" charset="0"/>
                            </a:rPr>
                          </m:ctrlPr>
                        </m:sSubPr>
                        <m:e>
                          <m:r>
                            <a:rPr lang="en-GB" i="1" noProof="0" smtClean="0">
                              <a:latin typeface="Cambria Math" panose="02040503050406030204" pitchFamily="18" charset="0"/>
                            </a:rPr>
                            <m:t>𝑐</m:t>
                          </m:r>
                        </m:e>
                        <m:sub>
                          <m:r>
                            <a:rPr lang="en-GB" i="1" noProof="0" smtClean="0">
                              <a:latin typeface="Cambria Math" panose="02040503050406030204" pitchFamily="18" charset="0"/>
                            </a:rPr>
                            <m:t>𝑖</m:t>
                          </m:r>
                          <m:r>
                            <a:rPr lang="en-GB" i="1" noProof="0" smtClean="0">
                              <a:latin typeface="Cambria Math" panose="02040503050406030204" pitchFamily="18" charset="0"/>
                              <a:ea typeface="Cambria Math" panose="02040503050406030204" pitchFamily="18" charset="0"/>
                            </a:rPr>
                            <m:t>↓</m:t>
                          </m:r>
                        </m:sub>
                      </m:sSub>
                      <m:r>
                        <a:rPr lang="en-GB" i="1" noProof="0" smtClean="0">
                          <a:latin typeface="Cambria Math" panose="02040503050406030204" pitchFamily="18" charset="0"/>
                        </a:rPr>
                        <m:t>⟩</m:t>
                      </m:r>
                    </m:oMath>
                  </m:oMathPara>
                </a14:m>
                <a:endParaRPr lang="en-GB" noProof="0" dirty="0"/>
              </a:p>
            </p:txBody>
          </p:sp>
        </mc:Choice>
        <mc:Fallback>
          <p:sp>
            <p:nvSpPr>
              <p:cNvPr id="9" name="ZoneTexte 8">
                <a:extLst>
                  <a:ext uri="{FF2B5EF4-FFF2-40B4-BE49-F238E27FC236}">
                    <a16:creationId xmlns:a16="http://schemas.microsoft.com/office/drawing/2014/main" id="{2E16D4CC-660F-9F3F-66C0-FDC862946FE4}"/>
                  </a:ext>
                </a:extLst>
              </p:cNvPr>
              <p:cNvSpPr txBox="1">
                <a:spLocks noRot="1" noChangeAspect="1" noMove="1" noResize="1" noEditPoints="1" noAdjustHandles="1" noChangeArrowheads="1" noChangeShapeType="1" noTextEdit="1"/>
              </p:cNvSpPr>
              <p:nvPr/>
            </p:nvSpPr>
            <p:spPr>
              <a:xfrm>
                <a:off x="431800" y="1315797"/>
                <a:ext cx="1470595" cy="276999"/>
              </a:xfrm>
              <a:prstGeom prst="rect">
                <a:avLst/>
              </a:prstGeom>
              <a:blipFill>
                <a:blip r:embed="rId3"/>
                <a:stretch>
                  <a:fillRect l="-3320" r="-5394" b="-3777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ZoneTexte 13">
                <a:extLst>
                  <a:ext uri="{FF2B5EF4-FFF2-40B4-BE49-F238E27FC236}">
                    <a16:creationId xmlns:a16="http://schemas.microsoft.com/office/drawing/2014/main" id="{14395671-56A0-38FA-A19F-674A0A41A7A5}"/>
                  </a:ext>
                </a:extLst>
              </p:cNvPr>
              <p:cNvSpPr txBox="1"/>
              <p:nvPr/>
            </p:nvSpPr>
            <p:spPr>
              <a:xfrm>
                <a:off x="695400" y="4869160"/>
                <a:ext cx="74056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𝑈</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=2</m:t>
                      </m:r>
                    </m:oMath>
                  </m:oMathPara>
                </a14:m>
                <a:endParaRPr lang="en-GB" noProof="0" dirty="0"/>
              </a:p>
            </p:txBody>
          </p:sp>
        </mc:Choice>
        <mc:Fallback>
          <p:sp>
            <p:nvSpPr>
              <p:cNvPr id="14" name="ZoneTexte 13">
                <a:extLst>
                  <a:ext uri="{FF2B5EF4-FFF2-40B4-BE49-F238E27FC236}">
                    <a16:creationId xmlns:a16="http://schemas.microsoft.com/office/drawing/2014/main" id="{14395671-56A0-38FA-A19F-674A0A41A7A5}"/>
                  </a:ext>
                </a:extLst>
              </p:cNvPr>
              <p:cNvSpPr txBox="1">
                <a:spLocks noRot="1" noChangeAspect="1" noMove="1" noResize="1" noEditPoints="1" noAdjustHandles="1" noChangeArrowheads="1" noChangeShapeType="1" noTextEdit="1"/>
              </p:cNvSpPr>
              <p:nvPr/>
            </p:nvSpPr>
            <p:spPr>
              <a:xfrm>
                <a:off x="695400" y="4869160"/>
                <a:ext cx="7405686" cy="369332"/>
              </a:xfrm>
              <a:prstGeom prst="rect">
                <a:avLst/>
              </a:prstGeom>
              <a:blipFill>
                <a:blip r:embed="rId4"/>
                <a:stretch>
                  <a:fillRect b="-3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DEA5A417-1B0F-C2DE-4C1F-C416F3A169E1}"/>
                  </a:ext>
                </a:extLst>
              </p:cNvPr>
              <p:cNvSpPr txBox="1"/>
              <p:nvPr/>
            </p:nvSpPr>
            <p:spPr>
              <a:xfrm>
                <a:off x="3575720" y="4893786"/>
                <a:ext cx="74056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𝑈</m:t>
                          </m:r>
                        </m:e>
                        <m:sub>
                          <m:r>
                            <a:rPr lang="en-GB" b="0" i="1" noProof="0" smtClean="0">
                              <a:latin typeface="Cambria Math" panose="02040503050406030204" pitchFamily="18" charset="0"/>
                            </a:rPr>
                            <m:t>𝑖</m:t>
                          </m:r>
                        </m:sub>
                      </m:sSub>
                      <m:r>
                        <a:rPr lang="en-GB" b="0" i="1" noProof="0" smtClean="0">
                          <a:latin typeface="Cambria Math" panose="02040503050406030204" pitchFamily="18" charset="0"/>
                        </a:rPr>
                        <m:t>=0</m:t>
                      </m:r>
                    </m:oMath>
                  </m:oMathPara>
                </a14:m>
                <a:endParaRPr lang="en-GB" noProof="0" dirty="0"/>
              </a:p>
            </p:txBody>
          </p:sp>
        </mc:Choice>
        <mc:Fallback>
          <p:sp>
            <p:nvSpPr>
              <p:cNvPr id="15" name="ZoneTexte 14">
                <a:extLst>
                  <a:ext uri="{FF2B5EF4-FFF2-40B4-BE49-F238E27FC236}">
                    <a16:creationId xmlns:a16="http://schemas.microsoft.com/office/drawing/2014/main" id="{DEA5A417-1B0F-C2DE-4C1F-C416F3A169E1}"/>
                  </a:ext>
                </a:extLst>
              </p:cNvPr>
              <p:cNvSpPr txBox="1">
                <a:spLocks noRot="1" noChangeAspect="1" noMove="1" noResize="1" noEditPoints="1" noAdjustHandles="1" noChangeArrowheads="1" noChangeShapeType="1" noTextEdit="1"/>
              </p:cNvSpPr>
              <p:nvPr/>
            </p:nvSpPr>
            <p:spPr>
              <a:xfrm>
                <a:off x="3575720" y="4893786"/>
                <a:ext cx="7405686" cy="369332"/>
              </a:xfrm>
              <a:prstGeom prst="rect">
                <a:avLst/>
              </a:prstGeom>
              <a:blipFill>
                <a:blip r:embed="rId5"/>
                <a:stretch>
                  <a:fillRect b="-3333"/>
                </a:stretch>
              </a:blipFill>
            </p:spPr>
            <p:txBody>
              <a:bodyPr/>
              <a:lstStyle/>
              <a:p>
                <a:r>
                  <a:rPr lang="en-GB">
                    <a:noFill/>
                  </a:rPr>
                  <a:t> </a:t>
                </a:r>
              </a:p>
            </p:txBody>
          </p:sp>
        </mc:Fallback>
      </mc:AlternateContent>
      <p:sp>
        <p:nvSpPr>
          <p:cNvPr id="3" name="ZoneTexte 2">
            <a:extLst>
              <a:ext uri="{FF2B5EF4-FFF2-40B4-BE49-F238E27FC236}">
                <a16:creationId xmlns:a16="http://schemas.microsoft.com/office/drawing/2014/main" id="{9024166E-C014-3854-BD28-A20459953314}"/>
              </a:ext>
            </a:extLst>
          </p:cNvPr>
          <p:cNvSpPr txBox="1"/>
          <p:nvPr/>
        </p:nvSpPr>
        <p:spPr>
          <a:xfrm>
            <a:off x="7032104" y="840776"/>
            <a:ext cx="5040560" cy="1077218"/>
          </a:xfrm>
          <a:prstGeom prst="rect">
            <a:avLst/>
          </a:prstGeom>
          <a:noFill/>
        </p:spPr>
        <p:txBody>
          <a:bodyPr wrap="square">
            <a:spAutoFit/>
          </a:bodyPr>
          <a:lstStyle/>
          <a:p>
            <a:pPr marL="285750" indent="-285750">
              <a:buFont typeface="Courier New" panose="02070309020205020404" pitchFamily="49" charset="0"/>
              <a:buChar char="o"/>
            </a:pPr>
            <a:r>
              <a:rPr lang="en-GB" sz="1600" noProof="0" dirty="0"/>
              <a:t>Oscillations in AM.</a:t>
            </a:r>
          </a:p>
          <a:p>
            <a:pPr marL="285750" indent="-285750">
              <a:buFont typeface="Courier New" panose="02070309020205020404" pitchFamily="49" charset="0"/>
              <a:buChar char="o"/>
            </a:pPr>
            <a:r>
              <a:rPr lang="en-GB" sz="1600" noProof="0" dirty="0"/>
              <a:t>Possibles Andreev bound states on the interface.</a:t>
            </a:r>
          </a:p>
          <a:p>
            <a:pPr marL="285750" indent="-285750">
              <a:buFont typeface="Courier New" panose="02070309020205020404" pitchFamily="49" charset="0"/>
              <a:buChar char="o"/>
            </a:pPr>
            <a:r>
              <a:rPr lang="en-GB" sz="1600" noProof="0" dirty="0"/>
              <a:t>Penetration depth smaller in AM than FM and N. Greater oscillation amplitude.</a:t>
            </a:r>
          </a:p>
        </p:txBody>
      </p:sp>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FC872818-52B6-01A9-C198-116D1722DB09}"/>
                  </a:ext>
                </a:extLst>
              </p:cNvPr>
              <p:cNvSpPr txBox="1"/>
              <p:nvPr/>
            </p:nvSpPr>
            <p:spPr>
              <a:xfrm>
                <a:off x="7824192" y="2132856"/>
                <a:ext cx="36724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𝜇</m:t>
                      </m:r>
                      <m:r>
                        <a:rPr lang="en-GB" b="0"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rPr>
                        <m:t>−</m:t>
                      </m:r>
                      <m:r>
                        <a:rPr lang="en-GB" b="0" i="1" noProof="0" smtClean="0">
                          <a:latin typeface="Cambria Math" panose="02040503050406030204" pitchFamily="18" charset="0"/>
                        </a:rPr>
                        <m:t>0</m:t>
                      </m:r>
                      <m:r>
                        <a:rPr lang="en-GB" i="1" noProof="0" smtClean="0">
                          <a:latin typeface="Cambria Math" panose="02040503050406030204" pitchFamily="18" charset="0"/>
                        </a:rPr>
                        <m:t>.5</m:t>
                      </m:r>
                    </m:oMath>
                  </m:oMathPara>
                </a14:m>
                <a:endParaRPr lang="en-GB" noProof="0" dirty="0"/>
              </a:p>
            </p:txBody>
          </p:sp>
        </mc:Choice>
        <mc:Fallback>
          <p:sp>
            <p:nvSpPr>
              <p:cNvPr id="2" name="ZoneTexte 1">
                <a:extLst>
                  <a:ext uri="{FF2B5EF4-FFF2-40B4-BE49-F238E27FC236}">
                    <a16:creationId xmlns:a16="http://schemas.microsoft.com/office/drawing/2014/main" id="{FC872818-52B6-01A9-C198-116D1722DB09}"/>
                  </a:ext>
                </a:extLst>
              </p:cNvPr>
              <p:cNvSpPr txBox="1">
                <a:spLocks noRot="1" noChangeAspect="1" noMove="1" noResize="1" noEditPoints="1" noAdjustHandles="1" noChangeArrowheads="1" noChangeShapeType="1" noTextEdit="1"/>
              </p:cNvSpPr>
              <p:nvPr/>
            </p:nvSpPr>
            <p:spPr>
              <a:xfrm>
                <a:off x="7824192" y="2132856"/>
                <a:ext cx="3672408" cy="369332"/>
              </a:xfrm>
              <a:prstGeom prst="rect">
                <a:avLst/>
              </a:prstGeom>
              <a:blipFill>
                <a:blip r:embed="rId6"/>
                <a:stretch>
                  <a:fillRect b="-6667"/>
                </a:stretch>
              </a:blipFill>
            </p:spPr>
            <p:txBody>
              <a:bodyPr/>
              <a:lstStyle/>
              <a:p>
                <a:r>
                  <a:rPr lang="en-GB">
                    <a:noFill/>
                  </a:rPr>
                  <a:t> </a:t>
                </a:r>
              </a:p>
            </p:txBody>
          </p:sp>
        </mc:Fallback>
      </mc:AlternateContent>
    </p:spTree>
    <p:extLst>
      <p:ext uri="{BB962C8B-B14F-4D97-AF65-F5344CB8AC3E}">
        <p14:creationId xmlns:p14="http://schemas.microsoft.com/office/powerpoint/2010/main" val="230856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4908EA66-714B-D833-5D6F-DC39C421CA38}"/>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16E49EF4-3A16-7417-A2A1-B375C4FD692D}"/>
              </a:ext>
            </a:extLst>
          </p:cNvPr>
          <p:cNvSpPr>
            <a:spLocks noGrp="1"/>
          </p:cNvSpPr>
          <p:nvPr>
            <p:ph type="sldNum" sz="quarter" idx="4"/>
          </p:nvPr>
        </p:nvSpPr>
        <p:spPr/>
        <p:txBody>
          <a:bodyPr/>
          <a:lstStyle/>
          <a:p>
            <a:fld id="{C05EE493-AD2E-4872-B2F6-8F12A747F0A5}" type="slidenum">
              <a:rPr lang="en-GB" noProof="0" smtClean="0"/>
              <a:pPr/>
              <a:t>3</a:t>
            </a:fld>
            <a:endParaRPr lang="en-GB" noProof="0" dirty="0"/>
          </a:p>
        </p:txBody>
      </p:sp>
      <p:sp>
        <p:nvSpPr>
          <p:cNvPr id="7" name="Espace réservé de la date 6">
            <a:extLst>
              <a:ext uri="{FF2B5EF4-FFF2-40B4-BE49-F238E27FC236}">
                <a16:creationId xmlns:a16="http://schemas.microsoft.com/office/drawing/2014/main" id="{6696939F-6776-743B-71A7-B6ADD8DD2F02}"/>
              </a:ext>
            </a:extLst>
          </p:cNvPr>
          <p:cNvSpPr>
            <a:spLocks noGrp="1"/>
          </p:cNvSpPr>
          <p:nvPr>
            <p:ph type="dt" sz="half" idx="10"/>
          </p:nvPr>
        </p:nvSpPr>
        <p:spPr/>
        <p:txBody>
          <a:bodyPr/>
          <a:lstStyle/>
          <a:p>
            <a:r>
              <a:rPr lang="en-GB" noProof="0" dirty="0"/>
              <a:t>24.02.2025</a:t>
            </a:r>
          </a:p>
        </p:txBody>
      </p:sp>
      <p:sp>
        <p:nvSpPr>
          <p:cNvPr id="8" name="Titre 1">
            <a:extLst>
              <a:ext uri="{FF2B5EF4-FFF2-40B4-BE49-F238E27FC236}">
                <a16:creationId xmlns:a16="http://schemas.microsoft.com/office/drawing/2014/main" id="{F12D1CCE-E6FA-940E-E20B-61A170E41FF1}"/>
              </a:ext>
            </a:extLst>
          </p:cNvPr>
          <p:cNvSpPr>
            <a:spLocks noGrp="1"/>
          </p:cNvSpPr>
          <p:nvPr>
            <p:ph type="title"/>
          </p:nvPr>
        </p:nvSpPr>
        <p:spPr>
          <a:xfrm>
            <a:off x="352153" y="414890"/>
            <a:ext cx="8447617" cy="792088"/>
          </a:xfrm>
        </p:spPr>
        <p:txBody>
          <a:bodyPr/>
          <a:lstStyle/>
          <a:p>
            <a:r>
              <a:rPr lang="en-GB" noProof="0" dirty="0"/>
              <a:t>Superconductivity</a:t>
            </a:r>
            <a:br>
              <a:rPr lang="en-GB" noProof="0" dirty="0"/>
            </a:br>
            <a:endParaRPr lang="en-GB" noProof="0" dirty="0"/>
          </a:p>
        </p:txBody>
      </p:sp>
      <p:sp>
        <p:nvSpPr>
          <p:cNvPr id="9" name="ZoneTexte 8">
            <a:extLst>
              <a:ext uri="{FF2B5EF4-FFF2-40B4-BE49-F238E27FC236}">
                <a16:creationId xmlns:a16="http://schemas.microsoft.com/office/drawing/2014/main" id="{495B1613-667C-C319-ADEB-1304301CC407}"/>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An overview</a:t>
            </a:r>
          </a:p>
        </p:txBody>
      </p:sp>
      <p:pic>
        <p:nvPicPr>
          <p:cNvPr id="10" name="Image 9">
            <a:extLst>
              <a:ext uri="{FF2B5EF4-FFF2-40B4-BE49-F238E27FC236}">
                <a16:creationId xmlns:a16="http://schemas.microsoft.com/office/drawing/2014/main" id="{E9CCCBC3-957D-75B8-04E4-6B503E3142D7}"/>
              </a:ext>
            </a:extLst>
          </p:cNvPr>
          <p:cNvPicPr>
            <a:picLocks noChangeAspect="1"/>
          </p:cNvPicPr>
          <p:nvPr/>
        </p:nvPicPr>
        <p:blipFill>
          <a:blip r:embed="rId2"/>
          <a:stretch>
            <a:fillRect/>
          </a:stretch>
        </p:blipFill>
        <p:spPr>
          <a:xfrm>
            <a:off x="6816080" y="245990"/>
            <a:ext cx="4445594" cy="3311201"/>
          </a:xfrm>
          <a:prstGeom prst="rect">
            <a:avLst/>
          </a:prstGeom>
        </p:spPr>
      </p:pic>
      <p:sp>
        <p:nvSpPr>
          <p:cNvPr id="11" name="Espace réservé du contenu 8">
            <a:extLst>
              <a:ext uri="{FF2B5EF4-FFF2-40B4-BE49-F238E27FC236}">
                <a16:creationId xmlns:a16="http://schemas.microsoft.com/office/drawing/2014/main" id="{316E062A-AF19-709D-4729-6D0D75716921}"/>
              </a:ext>
            </a:extLst>
          </p:cNvPr>
          <p:cNvSpPr txBox="1">
            <a:spLocks/>
          </p:cNvSpPr>
          <p:nvPr/>
        </p:nvSpPr>
        <p:spPr>
          <a:xfrm>
            <a:off x="384224" y="1340768"/>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Superconductivity with Cooper-pairs</a:t>
            </a:r>
          </a:p>
        </p:txBody>
      </p:sp>
      <p:sp>
        <p:nvSpPr>
          <p:cNvPr id="12" name="ZoneTexte 11">
            <a:extLst>
              <a:ext uri="{FF2B5EF4-FFF2-40B4-BE49-F238E27FC236}">
                <a16:creationId xmlns:a16="http://schemas.microsoft.com/office/drawing/2014/main" id="{04B00DAC-7B79-0F50-FAC4-E662D4BD4ED0}"/>
              </a:ext>
            </a:extLst>
          </p:cNvPr>
          <p:cNvSpPr txBox="1"/>
          <p:nvPr/>
        </p:nvSpPr>
        <p:spPr>
          <a:xfrm>
            <a:off x="263352" y="1580019"/>
            <a:ext cx="5436054" cy="2308324"/>
          </a:xfrm>
          <a:prstGeom prst="rect">
            <a:avLst/>
          </a:prstGeom>
          <a:noFill/>
        </p:spPr>
        <p:txBody>
          <a:bodyPr wrap="square" rtlCol="0">
            <a:spAutoFit/>
          </a:bodyPr>
          <a:lstStyle/>
          <a:p>
            <a:r>
              <a:rPr lang="en-GB" sz="1600" noProof="0" dirty="0"/>
              <a:t>A pair of electron couples in momentum space by exchanging a phonon.</a:t>
            </a:r>
          </a:p>
          <a:p>
            <a:r>
              <a:rPr lang="en-GB" sz="1600" noProof="0" dirty="0"/>
              <a:t>The phonon exchange can lead to an attractive interaction.</a:t>
            </a:r>
          </a:p>
          <a:p>
            <a:r>
              <a:rPr lang="en-GB" sz="1600" noProof="0" dirty="0"/>
              <a:t>This requires the electrons to have opposite momentums, and Pauli-principle force opposite spins.</a:t>
            </a:r>
          </a:p>
          <a:p>
            <a:endParaRPr lang="en-GB" sz="1600" noProof="0" dirty="0"/>
          </a:p>
          <a:p>
            <a:r>
              <a:rPr lang="en-GB" sz="1600" noProof="0" dirty="0"/>
              <a:t>It’s a Cooper pair and it acts like a boson, takes part to a condensate.</a:t>
            </a:r>
          </a:p>
        </p:txBody>
      </p:sp>
      <p:sp>
        <p:nvSpPr>
          <p:cNvPr id="13" name="Espace réservé du contenu 8">
            <a:extLst>
              <a:ext uri="{FF2B5EF4-FFF2-40B4-BE49-F238E27FC236}">
                <a16:creationId xmlns:a16="http://schemas.microsoft.com/office/drawing/2014/main" id="{4CE5C37F-088B-65A0-3492-A73020CC7F00}"/>
              </a:ext>
            </a:extLst>
          </p:cNvPr>
          <p:cNvSpPr>
            <a:spLocks noGrp="1"/>
          </p:cNvSpPr>
          <p:nvPr>
            <p:ph idx="1"/>
          </p:nvPr>
        </p:nvSpPr>
        <p:spPr>
          <a:xfrm>
            <a:off x="6326619" y="4358107"/>
            <a:ext cx="11328400" cy="338554"/>
          </a:xfrm>
        </p:spPr>
        <p:txBody>
          <a:bodyPr/>
          <a:lstStyle/>
          <a:p>
            <a:r>
              <a:rPr lang="en-GB" noProof="0" dirty="0"/>
              <a:t>And in real space?</a:t>
            </a:r>
          </a:p>
        </p:txBody>
      </p:sp>
      <mc:AlternateContent xmlns:mc="http://schemas.openxmlformats.org/markup-compatibility/2006">
        <mc:Choice xmlns:a14="http://schemas.microsoft.com/office/drawing/2010/main" Requires="a14">
          <p:sp>
            <p:nvSpPr>
              <p:cNvPr id="14" name="Espace réservé du contenu 8">
                <a:extLst>
                  <a:ext uri="{FF2B5EF4-FFF2-40B4-BE49-F238E27FC236}">
                    <a16:creationId xmlns:a16="http://schemas.microsoft.com/office/drawing/2014/main" id="{B04E2709-0A44-9A67-9A0E-D17BF2BE92C4}"/>
                  </a:ext>
                </a:extLst>
              </p:cNvPr>
              <p:cNvSpPr txBox="1">
                <a:spLocks/>
              </p:cNvSpPr>
              <p:nvPr/>
            </p:nvSpPr>
            <p:spPr>
              <a:xfrm>
                <a:off x="6341827" y="4655583"/>
                <a:ext cx="4640880" cy="198529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u="sng" noProof="0" dirty="0">
                    <a:solidFill>
                      <a:schemeClr val="tx1"/>
                    </a:solidFill>
                  </a:rPr>
                  <a:t>Coulomb force</a:t>
                </a:r>
                <a:r>
                  <a:rPr lang="en-GB" b="0" noProof="0" dirty="0">
                    <a:solidFill>
                      <a:schemeClr val="tx1"/>
                    </a:solidFill>
                  </a:rPr>
                  <a:t>: Want to put maximal distance in a minimal amount of time. </a:t>
                </a:r>
                <a14:m>
                  <m:oMath xmlns:m="http://schemas.openxmlformats.org/officeDocument/2006/math">
                    <m:r>
                      <a:rPr lang="en-GB" b="0" i="1" noProof="0" smtClean="0">
                        <a:solidFill>
                          <a:schemeClr val="tx1"/>
                        </a:solidFill>
                        <a:latin typeface="Cambria Math" panose="02040503050406030204" pitchFamily="18" charset="0"/>
                      </a:rPr>
                      <m:t>→</m:t>
                    </m:r>
                  </m:oMath>
                </a14:m>
                <a:r>
                  <a:rPr lang="en-GB" b="0" noProof="0" dirty="0">
                    <a:solidFill>
                      <a:schemeClr val="tx1"/>
                    </a:solidFill>
                  </a:rPr>
                  <a:t> Collinear displacement</a:t>
                </a:r>
              </a:p>
              <a:p>
                <a:endParaRPr lang="en-GB" b="0" noProof="0" dirty="0">
                  <a:solidFill>
                    <a:schemeClr val="tx1"/>
                  </a:solidFill>
                </a:endParaRPr>
              </a:p>
              <a:p>
                <a:r>
                  <a:rPr lang="en-GB" b="0" u="sng" noProof="0" dirty="0">
                    <a:solidFill>
                      <a:schemeClr val="tx1"/>
                    </a:solidFill>
                  </a:rPr>
                  <a:t>Retardation processes</a:t>
                </a:r>
                <a:r>
                  <a:rPr lang="en-GB" b="0" noProof="0" dirty="0">
                    <a:solidFill>
                      <a:schemeClr val="tx1"/>
                    </a:solidFill>
                  </a:rPr>
                  <a:t>: energetically more favourable to move along the distortion.</a:t>
                </a:r>
              </a:p>
            </p:txBody>
          </p:sp>
        </mc:Choice>
        <mc:Fallback>
          <p:sp>
            <p:nvSpPr>
              <p:cNvPr id="14" name="Espace réservé du contenu 8">
                <a:extLst>
                  <a:ext uri="{FF2B5EF4-FFF2-40B4-BE49-F238E27FC236}">
                    <a16:creationId xmlns:a16="http://schemas.microsoft.com/office/drawing/2014/main" id="{B04E2709-0A44-9A67-9A0E-D17BF2BE92C4}"/>
                  </a:ext>
                </a:extLst>
              </p:cNvPr>
              <p:cNvSpPr txBox="1">
                <a:spLocks noRot="1" noChangeAspect="1" noMove="1" noResize="1" noEditPoints="1" noAdjustHandles="1" noChangeArrowheads="1" noChangeShapeType="1" noTextEdit="1"/>
              </p:cNvSpPr>
              <p:nvPr/>
            </p:nvSpPr>
            <p:spPr>
              <a:xfrm>
                <a:off x="6341827" y="4655583"/>
                <a:ext cx="4640880" cy="1985294"/>
              </a:xfrm>
              <a:prstGeom prst="rect">
                <a:avLst/>
              </a:prstGeom>
              <a:blipFill>
                <a:blip r:embed="rId3"/>
                <a:stretch>
                  <a:fillRect l="-2625" t="-3077" r="-394"/>
                </a:stretch>
              </a:blipFill>
            </p:spPr>
            <p:txBody>
              <a:bodyPr/>
              <a:lstStyle/>
              <a:p>
                <a:r>
                  <a:rPr lang="en-GB">
                    <a:noFill/>
                  </a:rPr>
                  <a:t> </a:t>
                </a:r>
              </a:p>
            </p:txBody>
          </p:sp>
        </mc:Fallback>
      </mc:AlternateContent>
      <p:sp>
        <p:nvSpPr>
          <p:cNvPr id="16" name="Espace réservé du contenu 8">
            <a:extLst>
              <a:ext uri="{FF2B5EF4-FFF2-40B4-BE49-F238E27FC236}">
                <a16:creationId xmlns:a16="http://schemas.microsoft.com/office/drawing/2014/main" id="{80FE4284-D4E2-1135-9DB8-3810DDF418B0}"/>
              </a:ext>
            </a:extLst>
          </p:cNvPr>
          <p:cNvSpPr txBox="1">
            <a:spLocks/>
          </p:cNvSpPr>
          <p:nvPr/>
        </p:nvSpPr>
        <p:spPr>
          <a:xfrm>
            <a:off x="317236" y="4396034"/>
            <a:ext cx="4424856" cy="198529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0" noProof="0" dirty="0">
                <a:solidFill>
                  <a:schemeClr val="tx1"/>
                </a:solidFill>
              </a:rPr>
              <a:t>An electron disforms the lattice. The ion moves slowly and comes back to its original position long after the electron left.</a:t>
            </a:r>
            <a:br>
              <a:rPr lang="en-GB" b="0" noProof="0" dirty="0">
                <a:solidFill>
                  <a:schemeClr val="tx1"/>
                </a:solidFill>
              </a:rPr>
            </a:br>
            <a:br>
              <a:rPr lang="en-GB" b="0" noProof="0" dirty="0">
                <a:solidFill>
                  <a:schemeClr val="tx1"/>
                </a:solidFill>
              </a:rPr>
            </a:br>
            <a:r>
              <a:rPr lang="en-GB" b="0" noProof="0" dirty="0">
                <a:solidFill>
                  <a:schemeClr val="tx1"/>
                </a:solidFill>
              </a:rPr>
              <a:t>A second electron experiences a dipole moment and is attracted towards the distortion.</a:t>
            </a:r>
          </a:p>
        </p:txBody>
      </p:sp>
      <p:sp>
        <p:nvSpPr>
          <p:cNvPr id="17" name="Espace réservé du contenu 8">
            <a:extLst>
              <a:ext uri="{FF2B5EF4-FFF2-40B4-BE49-F238E27FC236}">
                <a16:creationId xmlns:a16="http://schemas.microsoft.com/office/drawing/2014/main" id="{CA85F3D7-5393-FF30-3F76-502A128FE12E}"/>
              </a:ext>
            </a:extLst>
          </p:cNvPr>
          <p:cNvSpPr txBox="1">
            <a:spLocks/>
          </p:cNvSpPr>
          <p:nvPr/>
        </p:nvSpPr>
        <p:spPr>
          <a:xfrm>
            <a:off x="321531" y="4066631"/>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Retardation processes</a:t>
            </a:r>
          </a:p>
        </p:txBody>
      </p:sp>
      <p:sp>
        <p:nvSpPr>
          <p:cNvPr id="18" name="ZoneTexte 17">
            <a:extLst>
              <a:ext uri="{FF2B5EF4-FFF2-40B4-BE49-F238E27FC236}">
                <a16:creationId xmlns:a16="http://schemas.microsoft.com/office/drawing/2014/main" id="{30EFC478-3491-DE9C-0382-98023CE8A219}"/>
              </a:ext>
            </a:extLst>
          </p:cNvPr>
          <p:cNvSpPr txBox="1"/>
          <p:nvPr/>
        </p:nvSpPr>
        <p:spPr>
          <a:xfrm>
            <a:off x="8371742" y="3702929"/>
            <a:ext cx="3528392" cy="307777"/>
          </a:xfrm>
          <a:prstGeom prst="rect">
            <a:avLst/>
          </a:prstGeom>
          <a:noFill/>
        </p:spPr>
        <p:txBody>
          <a:bodyPr wrap="square" rtlCol="0">
            <a:spAutoFit/>
          </a:bodyPr>
          <a:lstStyle/>
          <a:p>
            <a:pPr marL="285750" indent="-285750">
              <a:buFont typeface="Wingdings" panose="05000000000000000000" pitchFamily="2" charset="2"/>
              <a:buChar char="Ø"/>
            </a:pPr>
            <a:r>
              <a:rPr lang="en-GB" sz="1400" i="1" noProof="0" dirty="0"/>
              <a:t>Cooper pairing in real space.</a:t>
            </a:r>
          </a:p>
        </p:txBody>
      </p:sp>
    </p:spTree>
    <p:extLst>
      <p:ext uri="{BB962C8B-B14F-4D97-AF65-F5344CB8AC3E}">
        <p14:creationId xmlns:p14="http://schemas.microsoft.com/office/powerpoint/2010/main" val="223952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build="p"/>
      <p:bldP spid="14" grpId="0"/>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340BC-C1F7-8816-88EF-1B603EF07FD8}"/>
            </a:ext>
          </a:extLst>
        </p:cNvPr>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00D7B062-8501-DD61-EF59-E760DEBD1E4F}"/>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F76F214B-81C4-B023-3287-3EFCEC279EAB}"/>
              </a:ext>
            </a:extLst>
          </p:cNvPr>
          <p:cNvSpPr>
            <a:spLocks noGrp="1"/>
          </p:cNvSpPr>
          <p:nvPr>
            <p:ph type="sldNum" sz="quarter" idx="4"/>
          </p:nvPr>
        </p:nvSpPr>
        <p:spPr/>
        <p:txBody>
          <a:bodyPr/>
          <a:lstStyle/>
          <a:p>
            <a:fld id="{C05EE493-AD2E-4872-B2F6-8F12A747F0A5}" type="slidenum">
              <a:rPr lang="en-GB" noProof="0" smtClean="0"/>
              <a:pPr/>
              <a:t>30</a:t>
            </a:fld>
            <a:endParaRPr lang="en-GB" noProof="0" dirty="0"/>
          </a:p>
        </p:txBody>
      </p:sp>
      <p:sp>
        <p:nvSpPr>
          <p:cNvPr id="6" name="Espace réservé de la date 5">
            <a:extLst>
              <a:ext uri="{FF2B5EF4-FFF2-40B4-BE49-F238E27FC236}">
                <a16:creationId xmlns:a16="http://schemas.microsoft.com/office/drawing/2014/main" id="{2ED0AB59-E202-2CFD-F034-64BE7A5684C8}"/>
              </a:ext>
            </a:extLst>
          </p:cNvPr>
          <p:cNvSpPr>
            <a:spLocks noGrp="1"/>
          </p:cNvSpPr>
          <p:nvPr>
            <p:ph type="dt" sz="half" idx="2"/>
          </p:nvPr>
        </p:nvSpPr>
        <p:spPr/>
        <p:txBody>
          <a:bodyPr/>
          <a:lstStyle/>
          <a:p>
            <a:r>
              <a:rPr lang="en-GB" noProof="0" dirty="0"/>
              <a:t>24.02.2025</a:t>
            </a:r>
          </a:p>
        </p:txBody>
      </p:sp>
      <p:sp>
        <p:nvSpPr>
          <p:cNvPr id="11" name="Titre 1">
            <a:extLst>
              <a:ext uri="{FF2B5EF4-FFF2-40B4-BE49-F238E27FC236}">
                <a16:creationId xmlns:a16="http://schemas.microsoft.com/office/drawing/2014/main" id="{132BA520-DCE5-62C8-54D3-86E81E63FF95}"/>
              </a:ext>
            </a:extLst>
          </p:cNvPr>
          <p:cNvSpPr>
            <a:spLocks noGrp="1"/>
          </p:cNvSpPr>
          <p:nvPr>
            <p:ph type="title"/>
          </p:nvPr>
        </p:nvSpPr>
        <p:spPr>
          <a:xfrm>
            <a:off x="431801" y="404664"/>
            <a:ext cx="8447617" cy="792088"/>
          </a:xfrm>
        </p:spPr>
        <p:txBody>
          <a:bodyPr/>
          <a:lstStyle/>
          <a:p>
            <a:r>
              <a:rPr lang="en-GB" noProof="0" dirty="0"/>
              <a:t>Results</a:t>
            </a:r>
          </a:p>
        </p:txBody>
      </p:sp>
      <p:sp>
        <p:nvSpPr>
          <p:cNvPr id="12" name="ZoneTexte 11">
            <a:extLst>
              <a:ext uri="{FF2B5EF4-FFF2-40B4-BE49-F238E27FC236}">
                <a16:creationId xmlns:a16="http://schemas.microsoft.com/office/drawing/2014/main" id="{84F7BC96-4421-BC00-0416-647CDA4C061C}"/>
              </a:ext>
            </a:extLst>
          </p:cNvPr>
          <p:cNvSpPr txBox="1"/>
          <p:nvPr/>
        </p:nvSpPr>
        <p:spPr>
          <a:xfrm>
            <a:off x="335360" y="758445"/>
            <a:ext cx="6024236" cy="338554"/>
          </a:xfrm>
          <a:prstGeom prst="rect">
            <a:avLst/>
          </a:prstGeom>
          <a:noFill/>
        </p:spPr>
        <p:txBody>
          <a:bodyPr wrap="square" rtlCol="0">
            <a:spAutoFit/>
          </a:bodyPr>
          <a:lstStyle/>
          <a:p>
            <a:r>
              <a:rPr lang="en-GB" sz="1600" b="1" noProof="0" dirty="0">
                <a:latin typeface="+mj-lt"/>
              </a:rPr>
              <a:t>Heterostructure: superconductor and N/FM/AM</a:t>
            </a:r>
          </a:p>
        </p:txBody>
      </p:sp>
      <p:pic>
        <p:nvPicPr>
          <p:cNvPr id="13" name="Image 12">
            <a:extLst>
              <a:ext uri="{FF2B5EF4-FFF2-40B4-BE49-F238E27FC236}">
                <a16:creationId xmlns:a16="http://schemas.microsoft.com/office/drawing/2014/main" id="{34D6062D-9FF2-A94C-37BE-BD5B59D2CDCD}"/>
              </a:ext>
            </a:extLst>
          </p:cNvPr>
          <p:cNvPicPr>
            <a:picLocks noChangeAspect="1"/>
          </p:cNvPicPr>
          <p:nvPr/>
        </p:nvPicPr>
        <p:blipFill>
          <a:blip r:embed="rId2"/>
          <a:stretch>
            <a:fillRect/>
          </a:stretch>
        </p:blipFill>
        <p:spPr>
          <a:xfrm>
            <a:off x="1581504" y="1949573"/>
            <a:ext cx="8989040" cy="4135347"/>
          </a:xfrm>
          <a:prstGeom prst="rect">
            <a:avLst/>
          </a:prstGeom>
        </p:spPr>
      </p:pic>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9DC97DE1-37D3-042A-C6BA-1C2B349636C3}"/>
                  </a:ext>
                </a:extLst>
              </p:cNvPr>
              <p:cNvSpPr txBox="1"/>
              <p:nvPr/>
            </p:nvSpPr>
            <p:spPr>
              <a:xfrm>
                <a:off x="7824192" y="2132856"/>
                <a:ext cx="36724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𝜇</m:t>
                      </m:r>
                      <m:r>
                        <a:rPr lang="en-GB" b="0"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rPr>
                        <m:t>−</m:t>
                      </m:r>
                      <m:r>
                        <a:rPr lang="en-GB" b="0" i="1" noProof="0" smtClean="0">
                          <a:latin typeface="Cambria Math" panose="02040503050406030204" pitchFamily="18" charset="0"/>
                        </a:rPr>
                        <m:t>1</m:t>
                      </m:r>
                      <m:r>
                        <a:rPr lang="en-GB" i="1" noProof="0" smtClean="0">
                          <a:latin typeface="Cambria Math" panose="02040503050406030204" pitchFamily="18" charset="0"/>
                        </a:rPr>
                        <m:t>.5</m:t>
                      </m:r>
                    </m:oMath>
                  </m:oMathPara>
                </a14:m>
                <a:endParaRPr lang="en-GB" noProof="0" dirty="0"/>
              </a:p>
            </p:txBody>
          </p:sp>
        </mc:Choice>
        <mc:Fallback>
          <p:sp>
            <p:nvSpPr>
              <p:cNvPr id="2" name="ZoneTexte 1">
                <a:extLst>
                  <a:ext uri="{FF2B5EF4-FFF2-40B4-BE49-F238E27FC236}">
                    <a16:creationId xmlns:a16="http://schemas.microsoft.com/office/drawing/2014/main" id="{9DC97DE1-37D3-042A-C6BA-1C2B349636C3}"/>
                  </a:ext>
                </a:extLst>
              </p:cNvPr>
              <p:cNvSpPr txBox="1">
                <a:spLocks noRot="1" noChangeAspect="1" noMove="1" noResize="1" noEditPoints="1" noAdjustHandles="1" noChangeArrowheads="1" noChangeShapeType="1" noTextEdit="1"/>
              </p:cNvSpPr>
              <p:nvPr/>
            </p:nvSpPr>
            <p:spPr>
              <a:xfrm>
                <a:off x="7824192" y="2132856"/>
                <a:ext cx="3672408" cy="369332"/>
              </a:xfrm>
              <a:prstGeom prst="rect">
                <a:avLst/>
              </a:prstGeom>
              <a:blipFill>
                <a:blip r:embed="rId3"/>
                <a:stretch>
                  <a:fillRect b="-6667"/>
                </a:stretch>
              </a:blipFill>
            </p:spPr>
            <p:txBody>
              <a:bodyPr/>
              <a:lstStyle/>
              <a:p>
                <a:r>
                  <a:rPr lang="en-GB">
                    <a:noFill/>
                  </a:rPr>
                  <a:t> </a:t>
                </a:r>
              </a:p>
            </p:txBody>
          </p:sp>
        </mc:Fallback>
      </mc:AlternateContent>
    </p:spTree>
    <p:extLst>
      <p:ext uri="{BB962C8B-B14F-4D97-AF65-F5344CB8AC3E}">
        <p14:creationId xmlns:p14="http://schemas.microsoft.com/office/powerpoint/2010/main" val="2324598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6E2D7-1101-4537-84E4-83A2AF96F9D4}"/>
              </a:ext>
            </a:extLst>
          </p:cNvPr>
          <p:cNvSpPr>
            <a:spLocks noGrp="1"/>
          </p:cNvSpPr>
          <p:nvPr>
            <p:ph type="title"/>
          </p:nvPr>
        </p:nvSpPr>
        <p:spPr/>
        <p:txBody>
          <a:bodyPr/>
          <a:lstStyle/>
          <a:p>
            <a:r>
              <a:rPr lang="en-GB" noProof="0" dirty="0"/>
              <a:t>Results</a:t>
            </a:r>
          </a:p>
        </p:txBody>
      </p:sp>
      <p:sp>
        <p:nvSpPr>
          <p:cNvPr id="4" name="Espace réservé du pied de page 3">
            <a:extLst>
              <a:ext uri="{FF2B5EF4-FFF2-40B4-BE49-F238E27FC236}">
                <a16:creationId xmlns:a16="http://schemas.microsoft.com/office/drawing/2014/main" id="{F1204C94-B014-9291-48F0-E16C8043592A}"/>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F3C4A567-205A-1D66-0AE0-6839E0BD122E}"/>
              </a:ext>
            </a:extLst>
          </p:cNvPr>
          <p:cNvSpPr>
            <a:spLocks noGrp="1"/>
          </p:cNvSpPr>
          <p:nvPr>
            <p:ph type="sldNum" sz="quarter" idx="4"/>
          </p:nvPr>
        </p:nvSpPr>
        <p:spPr/>
        <p:txBody>
          <a:bodyPr/>
          <a:lstStyle/>
          <a:p>
            <a:fld id="{C05EE493-AD2E-4872-B2F6-8F12A747F0A5}" type="slidenum">
              <a:rPr lang="en-GB" noProof="0" smtClean="0"/>
              <a:pPr/>
              <a:t>31</a:t>
            </a:fld>
            <a:endParaRPr lang="en-GB" noProof="0" dirty="0"/>
          </a:p>
        </p:txBody>
      </p:sp>
      <p:sp>
        <p:nvSpPr>
          <p:cNvPr id="6" name="Espace réservé de la date 5">
            <a:extLst>
              <a:ext uri="{FF2B5EF4-FFF2-40B4-BE49-F238E27FC236}">
                <a16:creationId xmlns:a16="http://schemas.microsoft.com/office/drawing/2014/main" id="{5FF4CFDB-4A7A-E7B5-33C2-A9AFF371E1AD}"/>
              </a:ext>
            </a:extLst>
          </p:cNvPr>
          <p:cNvSpPr>
            <a:spLocks noGrp="1"/>
          </p:cNvSpPr>
          <p:nvPr>
            <p:ph type="dt" sz="half" idx="2"/>
          </p:nvPr>
        </p:nvSpPr>
        <p:spPr/>
        <p:txBody>
          <a:bodyPr/>
          <a:lstStyle/>
          <a:p>
            <a:r>
              <a:rPr lang="en-GB" noProof="0" dirty="0"/>
              <a:t>24.02.2025</a:t>
            </a:r>
          </a:p>
        </p:txBody>
      </p:sp>
      <p:sp>
        <p:nvSpPr>
          <p:cNvPr id="7" name="ZoneTexte 6">
            <a:extLst>
              <a:ext uri="{FF2B5EF4-FFF2-40B4-BE49-F238E27FC236}">
                <a16:creationId xmlns:a16="http://schemas.microsoft.com/office/drawing/2014/main" id="{BECD3CFA-8BC8-AC3C-0B50-7C7CDEBED0A0}"/>
              </a:ext>
            </a:extLst>
          </p:cNvPr>
          <p:cNvSpPr txBox="1"/>
          <p:nvPr/>
        </p:nvSpPr>
        <p:spPr>
          <a:xfrm>
            <a:off x="335360" y="758445"/>
            <a:ext cx="6024236" cy="338554"/>
          </a:xfrm>
          <a:prstGeom prst="rect">
            <a:avLst/>
          </a:prstGeom>
          <a:noFill/>
        </p:spPr>
        <p:txBody>
          <a:bodyPr wrap="square" rtlCol="0">
            <a:spAutoFit/>
          </a:bodyPr>
          <a:lstStyle/>
          <a:p>
            <a:r>
              <a:rPr lang="en-GB" sz="1600" b="1" noProof="0" dirty="0">
                <a:latin typeface="+mj-lt"/>
              </a:rPr>
              <a:t>Heterostructure: SC-AM and diagonal interface</a:t>
            </a:r>
          </a:p>
        </p:txBody>
      </p:sp>
      <p:pic>
        <p:nvPicPr>
          <p:cNvPr id="9" name="Image 8">
            <a:extLst>
              <a:ext uri="{FF2B5EF4-FFF2-40B4-BE49-F238E27FC236}">
                <a16:creationId xmlns:a16="http://schemas.microsoft.com/office/drawing/2014/main" id="{8F02A527-A530-78A9-3247-6D16B62CAC74}"/>
              </a:ext>
            </a:extLst>
          </p:cNvPr>
          <p:cNvPicPr>
            <a:picLocks noChangeAspect="1"/>
          </p:cNvPicPr>
          <p:nvPr/>
        </p:nvPicPr>
        <p:blipFill>
          <a:blip r:embed="rId2"/>
          <a:stretch>
            <a:fillRect/>
          </a:stretch>
        </p:blipFill>
        <p:spPr>
          <a:xfrm>
            <a:off x="335360" y="1052736"/>
            <a:ext cx="5477045" cy="2469683"/>
          </a:xfrm>
          <a:prstGeom prst="rect">
            <a:avLst/>
          </a:prstGeom>
        </p:spPr>
      </p:pic>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0D2E6336-6379-083F-CDAE-98417AEFA767}"/>
                  </a:ext>
                </a:extLst>
              </p:cNvPr>
              <p:cNvSpPr txBox="1"/>
              <p:nvPr/>
            </p:nvSpPr>
            <p:spPr>
              <a:xfrm>
                <a:off x="1343472" y="3501008"/>
                <a:ext cx="36724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𝜇</m:t>
                      </m:r>
                      <m:r>
                        <a:rPr lang="en-GB" b="0"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rPr>
                        <m:t>−2.5</m:t>
                      </m:r>
                    </m:oMath>
                  </m:oMathPara>
                </a14:m>
                <a:endParaRPr lang="en-GB" noProof="0" dirty="0"/>
              </a:p>
            </p:txBody>
          </p:sp>
        </mc:Choice>
        <mc:Fallback>
          <p:sp>
            <p:nvSpPr>
              <p:cNvPr id="10" name="ZoneTexte 9">
                <a:extLst>
                  <a:ext uri="{FF2B5EF4-FFF2-40B4-BE49-F238E27FC236}">
                    <a16:creationId xmlns:a16="http://schemas.microsoft.com/office/drawing/2014/main" id="{0D2E6336-6379-083F-CDAE-98417AEFA767}"/>
                  </a:ext>
                </a:extLst>
              </p:cNvPr>
              <p:cNvSpPr txBox="1">
                <a:spLocks noRot="1" noChangeAspect="1" noMove="1" noResize="1" noEditPoints="1" noAdjustHandles="1" noChangeArrowheads="1" noChangeShapeType="1" noTextEdit="1"/>
              </p:cNvSpPr>
              <p:nvPr/>
            </p:nvSpPr>
            <p:spPr>
              <a:xfrm>
                <a:off x="1343472" y="3501008"/>
                <a:ext cx="3672408" cy="369332"/>
              </a:xfrm>
              <a:prstGeom prst="rect">
                <a:avLst/>
              </a:prstGeom>
              <a:blipFill>
                <a:blip r:embed="rId3"/>
                <a:stretch>
                  <a:fillRect b="-4918"/>
                </a:stretch>
              </a:blipFill>
            </p:spPr>
            <p:txBody>
              <a:bodyPr/>
              <a:lstStyle/>
              <a:p>
                <a:r>
                  <a:rPr lang="en-GB">
                    <a:noFill/>
                  </a:rPr>
                  <a:t> </a:t>
                </a:r>
              </a:p>
            </p:txBody>
          </p:sp>
        </mc:Fallback>
      </mc:AlternateContent>
      <p:pic>
        <p:nvPicPr>
          <p:cNvPr id="12" name="Image 11">
            <a:extLst>
              <a:ext uri="{FF2B5EF4-FFF2-40B4-BE49-F238E27FC236}">
                <a16:creationId xmlns:a16="http://schemas.microsoft.com/office/drawing/2014/main" id="{832FCCA2-D90D-B674-3212-8C2F4ABBC6CD}"/>
              </a:ext>
            </a:extLst>
          </p:cNvPr>
          <p:cNvPicPr>
            <a:picLocks noChangeAspect="1"/>
          </p:cNvPicPr>
          <p:nvPr/>
        </p:nvPicPr>
        <p:blipFill>
          <a:blip r:embed="rId4"/>
          <a:stretch>
            <a:fillRect/>
          </a:stretch>
        </p:blipFill>
        <p:spPr>
          <a:xfrm>
            <a:off x="6062381" y="926988"/>
            <a:ext cx="5371730" cy="2650064"/>
          </a:xfrm>
          <a:prstGeom prst="rect">
            <a:avLst/>
          </a:prstGeom>
        </p:spPr>
      </p:pic>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14240995-4649-C353-F5BF-132D074ED2B6}"/>
                  </a:ext>
                </a:extLst>
              </p:cNvPr>
              <p:cNvSpPr txBox="1"/>
              <p:nvPr/>
            </p:nvSpPr>
            <p:spPr>
              <a:xfrm>
                <a:off x="6912042" y="3501008"/>
                <a:ext cx="36724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𝜇</m:t>
                      </m:r>
                      <m:r>
                        <a:rPr lang="en-GB" b="0"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rPr>
                        <m:t>−</m:t>
                      </m:r>
                      <m:r>
                        <a:rPr lang="en-GB" b="0" i="1" noProof="0" smtClean="0">
                          <a:latin typeface="Cambria Math" panose="02040503050406030204" pitchFamily="18" charset="0"/>
                        </a:rPr>
                        <m:t>1</m:t>
                      </m:r>
                      <m:r>
                        <a:rPr lang="en-GB" i="1" noProof="0" smtClean="0">
                          <a:latin typeface="Cambria Math" panose="02040503050406030204" pitchFamily="18" charset="0"/>
                        </a:rPr>
                        <m:t>.5</m:t>
                      </m:r>
                    </m:oMath>
                  </m:oMathPara>
                </a14:m>
                <a:endParaRPr lang="en-GB" noProof="0" dirty="0"/>
              </a:p>
            </p:txBody>
          </p:sp>
        </mc:Choice>
        <mc:Fallback>
          <p:sp>
            <p:nvSpPr>
              <p:cNvPr id="13" name="ZoneTexte 12">
                <a:extLst>
                  <a:ext uri="{FF2B5EF4-FFF2-40B4-BE49-F238E27FC236}">
                    <a16:creationId xmlns:a16="http://schemas.microsoft.com/office/drawing/2014/main" id="{14240995-4649-C353-F5BF-132D074ED2B6}"/>
                  </a:ext>
                </a:extLst>
              </p:cNvPr>
              <p:cNvSpPr txBox="1">
                <a:spLocks noRot="1" noChangeAspect="1" noMove="1" noResize="1" noEditPoints="1" noAdjustHandles="1" noChangeArrowheads="1" noChangeShapeType="1" noTextEdit="1"/>
              </p:cNvSpPr>
              <p:nvPr/>
            </p:nvSpPr>
            <p:spPr>
              <a:xfrm>
                <a:off x="6912042" y="3501008"/>
                <a:ext cx="3672408" cy="369332"/>
              </a:xfrm>
              <a:prstGeom prst="rect">
                <a:avLst/>
              </a:prstGeom>
              <a:blipFill>
                <a:blip r:embed="rId5"/>
                <a:stretch>
                  <a:fillRect b="-4918"/>
                </a:stretch>
              </a:blipFill>
            </p:spPr>
            <p:txBody>
              <a:bodyPr/>
              <a:lstStyle/>
              <a:p>
                <a:r>
                  <a:rPr lang="en-GB">
                    <a:noFill/>
                  </a:rPr>
                  <a:t> </a:t>
                </a:r>
              </a:p>
            </p:txBody>
          </p:sp>
        </mc:Fallback>
      </mc:AlternateContent>
      <p:pic>
        <p:nvPicPr>
          <p:cNvPr id="15" name="Image 14">
            <a:extLst>
              <a:ext uri="{FF2B5EF4-FFF2-40B4-BE49-F238E27FC236}">
                <a16:creationId xmlns:a16="http://schemas.microsoft.com/office/drawing/2014/main" id="{920C7F2C-C931-DCD3-C4C7-474D5CEA3D31}"/>
              </a:ext>
            </a:extLst>
          </p:cNvPr>
          <p:cNvPicPr>
            <a:picLocks noChangeAspect="1"/>
          </p:cNvPicPr>
          <p:nvPr/>
        </p:nvPicPr>
        <p:blipFill>
          <a:blip r:embed="rId6"/>
          <a:stretch>
            <a:fillRect/>
          </a:stretch>
        </p:blipFill>
        <p:spPr>
          <a:xfrm>
            <a:off x="599558" y="3797224"/>
            <a:ext cx="5280551" cy="2377372"/>
          </a:xfrm>
          <a:prstGeom prst="rect">
            <a:avLst/>
          </a:prstGeom>
        </p:spPr>
      </p:pic>
      <mc:AlternateContent xmlns:mc="http://schemas.openxmlformats.org/markup-compatibility/2006">
        <mc:Choice xmlns:a14="http://schemas.microsoft.com/office/drawing/2010/main" Requires="a14">
          <p:sp>
            <p:nvSpPr>
              <p:cNvPr id="16" name="ZoneTexte 15">
                <a:extLst>
                  <a:ext uri="{FF2B5EF4-FFF2-40B4-BE49-F238E27FC236}">
                    <a16:creationId xmlns:a16="http://schemas.microsoft.com/office/drawing/2014/main" id="{FC286160-CBBF-2DBA-A120-7922D0DA98E2}"/>
                  </a:ext>
                </a:extLst>
              </p:cNvPr>
              <p:cNvSpPr txBox="1"/>
              <p:nvPr/>
            </p:nvSpPr>
            <p:spPr>
              <a:xfrm>
                <a:off x="1283764" y="6029371"/>
                <a:ext cx="36724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𝜇</m:t>
                      </m:r>
                      <m:r>
                        <a:rPr lang="en-GB" b="0"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rPr>
                        <m:t>−</m:t>
                      </m:r>
                      <m:r>
                        <a:rPr lang="en-GB" b="0" i="1" noProof="0" smtClean="0">
                          <a:latin typeface="Cambria Math" panose="02040503050406030204" pitchFamily="18" charset="0"/>
                        </a:rPr>
                        <m:t>0</m:t>
                      </m:r>
                      <m:r>
                        <a:rPr lang="en-GB" i="1" noProof="0" smtClean="0">
                          <a:latin typeface="Cambria Math" panose="02040503050406030204" pitchFamily="18" charset="0"/>
                        </a:rPr>
                        <m:t>.5</m:t>
                      </m:r>
                    </m:oMath>
                  </m:oMathPara>
                </a14:m>
                <a:endParaRPr lang="en-GB" noProof="0" dirty="0"/>
              </a:p>
            </p:txBody>
          </p:sp>
        </mc:Choice>
        <mc:Fallback>
          <p:sp>
            <p:nvSpPr>
              <p:cNvPr id="16" name="ZoneTexte 15">
                <a:extLst>
                  <a:ext uri="{FF2B5EF4-FFF2-40B4-BE49-F238E27FC236}">
                    <a16:creationId xmlns:a16="http://schemas.microsoft.com/office/drawing/2014/main" id="{FC286160-CBBF-2DBA-A120-7922D0DA98E2}"/>
                  </a:ext>
                </a:extLst>
              </p:cNvPr>
              <p:cNvSpPr txBox="1">
                <a:spLocks noRot="1" noChangeAspect="1" noMove="1" noResize="1" noEditPoints="1" noAdjustHandles="1" noChangeArrowheads="1" noChangeShapeType="1" noTextEdit="1"/>
              </p:cNvSpPr>
              <p:nvPr/>
            </p:nvSpPr>
            <p:spPr>
              <a:xfrm>
                <a:off x="1283764" y="6029371"/>
                <a:ext cx="3672408" cy="369332"/>
              </a:xfrm>
              <a:prstGeom prst="rect">
                <a:avLst/>
              </a:prstGeom>
              <a:blipFill>
                <a:blip r:embed="rId7"/>
                <a:stretch>
                  <a:fillRect b="-491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B2594161-7C5C-51A3-EE13-B9D8B233EEA9}"/>
                  </a:ext>
                </a:extLst>
              </p:cNvPr>
              <p:cNvSpPr txBox="1"/>
              <p:nvPr/>
            </p:nvSpPr>
            <p:spPr>
              <a:xfrm>
                <a:off x="6744072" y="4519573"/>
                <a:ext cx="3672408" cy="861774"/>
              </a:xfrm>
              <a:prstGeom prst="rect">
                <a:avLst/>
              </a:prstGeom>
              <a:noFill/>
            </p:spPr>
            <p:txBody>
              <a:bodyPr wrap="square" rtlCol="0">
                <a:spAutoFit/>
              </a:bodyPr>
              <a:lstStyle/>
              <a:p>
                <a:pPr marL="285750" indent="-285750">
                  <a:buFont typeface="Courier New" panose="02070309020205020404" pitchFamily="49" charset="0"/>
                  <a:buChar char="o"/>
                </a:pPr>
                <a:r>
                  <a:rPr lang="en-GB" sz="1600" noProof="0" dirty="0"/>
                  <a:t>Same number of oscillations</a:t>
                </a:r>
              </a:p>
              <a:p>
                <a:pPr marL="285750" indent="-285750">
                  <a:buFont typeface="Courier New" panose="02070309020205020404" pitchFamily="49" charset="0"/>
                  <a:buChar char="o"/>
                </a:pPr>
                <a:r>
                  <a:rPr lang="en-GB" sz="1600" noProof="0" dirty="0"/>
                  <a:t>Magnitude of the gap grows with decreasing </a:t>
                </a:r>
                <a14:m>
                  <m:oMath xmlns:m="http://schemas.openxmlformats.org/officeDocument/2006/math">
                    <m:r>
                      <a:rPr lang="en-GB" sz="1600" b="0" i="1" noProof="0" smtClean="0">
                        <a:latin typeface="Cambria Math" panose="02040503050406030204" pitchFamily="18" charset="0"/>
                      </a:rPr>
                      <m:t>|</m:t>
                    </m:r>
                    <m:r>
                      <a:rPr lang="en-GB" sz="1600" b="0" i="1" noProof="0" smtClean="0">
                        <a:latin typeface="Cambria Math" panose="02040503050406030204" pitchFamily="18" charset="0"/>
                        <a:ea typeface="Cambria Math" panose="02040503050406030204" pitchFamily="18" charset="0"/>
                      </a:rPr>
                      <m:t>𝜇</m:t>
                    </m:r>
                    <m:r>
                      <a:rPr lang="en-GB" sz="1600" b="0" i="1" noProof="0" smtClean="0">
                        <a:latin typeface="Cambria Math" panose="02040503050406030204" pitchFamily="18" charset="0"/>
                      </a:rPr>
                      <m:t>|</m:t>
                    </m:r>
                  </m:oMath>
                </a14:m>
                <a:r>
                  <a:rPr lang="en-GB" noProof="0" dirty="0"/>
                  <a:t>.</a:t>
                </a:r>
              </a:p>
            </p:txBody>
          </p:sp>
        </mc:Choice>
        <mc:Fallback>
          <p:sp>
            <p:nvSpPr>
              <p:cNvPr id="3" name="ZoneTexte 2">
                <a:extLst>
                  <a:ext uri="{FF2B5EF4-FFF2-40B4-BE49-F238E27FC236}">
                    <a16:creationId xmlns:a16="http://schemas.microsoft.com/office/drawing/2014/main" id="{B2594161-7C5C-51A3-EE13-B9D8B233EEA9}"/>
                  </a:ext>
                </a:extLst>
              </p:cNvPr>
              <p:cNvSpPr txBox="1">
                <a:spLocks noRot="1" noChangeAspect="1" noMove="1" noResize="1" noEditPoints="1" noAdjustHandles="1" noChangeArrowheads="1" noChangeShapeType="1" noTextEdit="1"/>
              </p:cNvSpPr>
              <p:nvPr/>
            </p:nvSpPr>
            <p:spPr>
              <a:xfrm>
                <a:off x="6744072" y="4519573"/>
                <a:ext cx="3672408" cy="861774"/>
              </a:xfrm>
              <a:prstGeom prst="rect">
                <a:avLst/>
              </a:prstGeom>
              <a:blipFill>
                <a:blip r:embed="rId8"/>
                <a:stretch>
                  <a:fillRect l="-663" t="-2113" b="-9859"/>
                </a:stretch>
              </a:blipFill>
            </p:spPr>
            <p:txBody>
              <a:bodyPr/>
              <a:lstStyle/>
              <a:p>
                <a:r>
                  <a:rPr lang="en-GB">
                    <a:noFill/>
                  </a:rPr>
                  <a:t> </a:t>
                </a:r>
              </a:p>
            </p:txBody>
          </p:sp>
        </mc:Fallback>
      </mc:AlternateContent>
    </p:spTree>
    <p:extLst>
      <p:ext uri="{BB962C8B-B14F-4D97-AF65-F5344CB8AC3E}">
        <p14:creationId xmlns:p14="http://schemas.microsoft.com/office/powerpoint/2010/main" val="2503377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90ABB9-C918-D938-8E41-CBB8B0EF5094}"/>
              </a:ext>
            </a:extLst>
          </p:cNvPr>
          <p:cNvSpPr>
            <a:spLocks noGrp="1"/>
          </p:cNvSpPr>
          <p:nvPr>
            <p:ph type="title"/>
          </p:nvPr>
        </p:nvSpPr>
        <p:spPr/>
        <p:txBody>
          <a:bodyPr/>
          <a:lstStyle/>
          <a:p>
            <a:r>
              <a:rPr lang="en-GB" noProof="0" dirty="0"/>
              <a:t>Results</a:t>
            </a:r>
          </a:p>
        </p:txBody>
      </p:sp>
      <p:sp>
        <p:nvSpPr>
          <p:cNvPr id="3" name="Espace réservé du contenu 2">
            <a:extLst>
              <a:ext uri="{FF2B5EF4-FFF2-40B4-BE49-F238E27FC236}">
                <a16:creationId xmlns:a16="http://schemas.microsoft.com/office/drawing/2014/main" id="{4AAE9AF8-9302-0112-3245-F43A57226E9C}"/>
              </a:ext>
            </a:extLst>
          </p:cNvPr>
          <p:cNvSpPr>
            <a:spLocks noGrp="1"/>
          </p:cNvSpPr>
          <p:nvPr>
            <p:ph idx="1"/>
          </p:nvPr>
        </p:nvSpPr>
        <p:spPr>
          <a:xfrm>
            <a:off x="589458" y="2223601"/>
            <a:ext cx="5664200" cy="792087"/>
          </a:xfrm>
        </p:spPr>
        <p:txBody>
          <a:bodyPr/>
          <a:lstStyle/>
          <a:p>
            <a:pPr marL="285750" indent="-285750">
              <a:buFont typeface="Courier New" panose="02070309020205020404" pitchFamily="49" charset="0"/>
              <a:buChar char="o"/>
            </a:pPr>
            <a:r>
              <a:rPr lang="en-GB" b="0" noProof="0" dirty="0">
                <a:solidFill>
                  <a:schemeClr val="tx1"/>
                </a:solidFill>
              </a:rPr>
              <a:t>The use of a diagonal interface results in less oscillations than in the straight interface</a:t>
            </a:r>
          </a:p>
        </p:txBody>
      </p:sp>
      <p:sp>
        <p:nvSpPr>
          <p:cNvPr id="4" name="Espace réservé du pied de page 3">
            <a:extLst>
              <a:ext uri="{FF2B5EF4-FFF2-40B4-BE49-F238E27FC236}">
                <a16:creationId xmlns:a16="http://schemas.microsoft.com/office/drawing/2014/main" id="{B736D0C7-F1C8-4CC6-9C9E-7CCEA7CB1011}"/>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FD8B0FC5-D9B1-C094-6F25-D59C21AC4C76}"/>
              </a:ext>
            </a:extLst>
          </p:cNvPr>
          <p:cNvSpPr>
            <a:spLocks noGrp="1"/>
          </p:cNvSpPr>
          <p:nvPr>
            <p:ph type="sldNum" sz="quarter" idx="4"/>
          </p:nvPr>
        </p:nvSpPr>
        <p:spPr/>
        <p:txBody>
          <a:bodyPr/>
          <a:lstStyle/>
          <a:p>
            <a:fld id="{C05EE493-AD2E-4872-B2F6-8F12A747F0A5}" type="slidenum">
              <a:rPr lang="en-GB" noProof="0" smtClean="0"/>
              <a:pPr/>
              <a:t>32</a:t>
            </a:fld>
            <a:endParaRPr lang="en-GB" noProof="0" dirty="0"/>
          </a:p>
        </p:txBody>
      </p:sp>
      <p:sp>
        <p:nvSpPr>
          <p:cNvPr id="6" name="Espace réservé de la date 5">
            <a:extLst>
              <a:ext uri="{FF2B5EF4-FFF2-40B4-BE49-F238E27FC236}">
                <a16:creationId xmlns:a16="http://schemas.microsoft.com/office/drawing/2014/main" id="{A8572737-C87D-256D-1AB5-A6800D0B8DA5}"/>
              </a:ext>
            </a:extLst>
          </p:cNvPr>
          <p:cNvSpPr>
            <a:spLocks noGrp="1"/>
          </p:cNvSpPr>
          <p:nvPr>
            <p:ph type="dt" sz="half" idx="2"/>
          </p:nvPr>
        </p:nvSpPr>
        <p:spPr/>
        <p:txBody>
          <a:bodyPr/>
          <a:lstStyle/>
          <a:p>
            <a:r>
              <a:rPr lang="en-GB" noProof="0" dirty="0"/>
              <a:t>24.02.2025</a:t>
            </a:r>
          </a:p>
        </p:txBody>
      </p:sp>
      <p:pic>
        <p:nvPicPr>
          <p:cNvPr id="8" name="Image 7">
            <a:extLst>
              <a:ext uri="{FF2B5EF4-FFF2-40B4-BE49-F238E27FC236}">
                <a16:creationId xmlns:a16="http://schemas.microsoft.com/office/drawing/2014/main" id="{F62CF032-B9E1-6177-6BFF-D7298430184B}"/>
              </a:ext>
            </a:extLst>
          </p:cNvPr>
          <p:cNvPicPr>
            <a:picLocks noChangeAspect="1"/>
          </p:cNvPicPr>
          <p:nvPr/>
        </p:nvPicPr>
        <p:blipFill>
          <a:blip r:embed="rId2"/>
          <a:stretch>
            <a:fillRect/>
          </a:stretch>
        </p:blipFill>
        <p:spPr>
          <a:xfrm>
            <a:off x="6770637" y="1628331"/>
            <a:ext cx="4581947" cy="4273682"/>
          </a:xfrm>
          <a:prstGeom prst="rect">
            <a:avLst/>
          </a:prstGeom>
        </p:spPr>
      </p:pic>
      <p:sp>
        <p:nvSpPr>
          <p:cNvPr id="9" name="ZoneTexte 8">
            <a:extLst>
              <a:ext uri="{FF2B5EF4-FFF2-40B4-BE49-F238E27FC236}">
                <a16:creationId xmlns:a16="http://schemas.microsoft.com/office/drawing/2014/main" id="{FE485624-D0EA-F44A-49A3-4962DDB56CA8}"/>
              </a:ext>
            </a:extLst>
          </p:cNvPr>
          <p:cNvSpPr txBox="1"/>
          <p:nvPr/>
        </p:nvSpPr>
        <p:spPr>
          <a:xfrm>
            <a:off x="335360" y="758445"/>
            <a:ext cx="6024236" cy="338554"/>
          </a:xfrm>
          <a:prstGeom prst="rect">
            <a:avLst/>
          </a:prstGeom>
          <a:noFill/>
        </p:spPr>
        <p:txBody>
          <a:bodyPr wrap="square" rtlCol="0">
            <a:spAutoFit/>
          </a:bodyPr>
          <a:lstStyle/>
          <a:p>
            <a:r>
              <a:rPr lang="en-GB" sz="1600" b="1" noProof="0" dirty="0">
                <a:latin typeface="+mj-lt"/>
              </a:rPr>
              <a:t>Heterostructure: SC-AM and diagonal interface</a:t>
            </a:r>
          </a:p>
        </p:txBody>
      </p:sp>
      <p:pic>
        <p:nvPicPr>
          <p:cNvPr id="7" name="Image 6">
            <a:extLst>
              <a:ext uri="{FF2B5EF4-FFF2-40B4-BE49-F238E27FC236}">
                <a16:creationId xmlns:a16="http://schemas.microsoft.com/office/drawing/2014/main" id="{9A982DB5-FAB6-87CD-257C-96982A5D3065}"/>
              </a:ext>
            </a:extLst>
          </p:cNvPr>
          <p:cNvPicPr>
            <a:picLocks noChangeAspect="1"/>
          </p:cNvPicPr>
          <p:nvPr/>
        </p:nvPicPr>
        <p:blipFill>
          <a:blip r:embed="rId3"/>
          <a:stretch>
            <a:fillRect/>
          </a:stretch>
        </p:blipFill>
        <p:spPr>
          <a:xfrm>
            <a:off x="672309" y="3445349"/>
            <a:ext cx="5280551" cy="2377372"/>
          </a:xfrm>
          <a:prstGeom prst="rect">
            <a:avLst/>
          </a:prstGeom>
        </p:spPr>
      </p:pic>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1E90850B-3524-F9EA-8C11-147587C552BB}"/>
                  </a:ext>
                </a:extLst>
              </p:cNvPr>
              <p:cNvSpPr txBox="1"/>
              <p:nvPr/>
            </p:nvSpPr>
            <p:spPr>
              <a:xfrm>
                <a:off x="1356515" y="5677496"/>
                <a:ext cx="36724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𝜇</m:t>
                      </m:r>
                      <m:r>
                        <a:rPr lang="en-GB" b="0"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rPr>
                        <m:t>−</m:t>
                      </m:r>
                      <m:r>
                        <a:rPr lang="en-GB" b="0" i="1" noProof="0" smtClean="0">
                          <a:latin typeface="Cambria Math" panose="02040503050406030204" pitchFamily="18" charset="0"/>
                        </a:rPr>
                        <m:t>0</m:t>
                      </m:r>
                      <m:r>
                        <a:rPr lang="en-GB" i="1" noProof="0" smtClean="0">
                          <a:latin typeface="Cambria Math" panose="02040503050406030204" pitchFamily="18" charset="0"/>
                        </a:rPr>
                        <m:t>.5</m:t>
                      </m:r>
                    </m:oMath>
                  </m:oMathPara>
                </a14:m>
                <a:endParaRPr lang="en-GB" noProof="0" dirty="0"/>
              </a:p>
            </p:txBody>
          </p:sp>
        </mc:Choice>
        <mc:Fallback>
          <p:sp>
            <p:nvSpPr>
              <p:cNvPr id="10" name="ZoneTexte 9">
                <a:extLst>
                  <a:ext uri="{FF2B5EF4-FFF2-40B4-BE49-F238E27FC236}">
                    <a16:creationId xmlns:a16="http://schemas.microsoft.com/office/drawing/2014/main" id="{1E90850B-3524-F9EA-8C11-147587C552BB}"/>
                  </a:ext>
                </a:extLst>
              </p:cNvPr>
              <p:cNvSpPr txBox="1">
                <a:spLocks noRot="1" noChangeAspect="1" noMove="1" noResize="1" noEditPoints="1" noAdjustHandles="1" noChangeArrowheads="1" noChangeShapeType="1" noTextEdit="1"/>
              </p:cNvSpPr>
              <p:nvPr/>
            </p:nvSpPr>
            <p:spPr>
              <a:xfrm>
                <a:off x="1356515" y="5677496"/>
                <a:ext cx="3672408" cy="369332"/>
              </a:xfrm>
              <a:prstGeom prst="rect">
                <a:avLst/>
              </a:prstGeom>
              <a:blipFill>
                <a:blip r:embed="rId4"/>
                <a:stretch>
                  <a:fillRect b="-4918"/>
                </a:stretch>
              </a:blipFill>
            </p:spPr>
            <p:txBody>
              <a:bodyPr/>
              <a:lstStyle/>
              <a:p>
                <a:r>
                  <a:rPr lang="en-GB">
                    <a:noFill/>
                  </a:rPr>
                  <a:t> </a:t>
                </a:r>
              </a:p>
            </p:txBody>
          </p:sp>
        </mc:Fallback>
      </mc:AlternateContent>
      <p:cxnSp>
        <p:nvCxnSpPr>
          <p:cNvPr id="12" name="Connecteur droit avec flèche 11">
            <a:extLst>
              <a:ext uri="{FF2B5EF4-FFF2-40B4-BE49-F238E27FC236}">
                <a16:creationId xmlns:a16="http://schemas.microsoft.com/office/drawing/2014/main" id="{08D5AF0D-7262-91FA-401E-8CF8B6D75D25}"/>
              </a:ext>
            </a:extLst>
          </p:cNvPr>
          <p:cNvCxnSpPr/>
          <p:nvPr/>
        </p:nvCxnSpPr>
        <p:spPr>
          <a:xfrm>
            <a:off x="8879418" y="2276872"/>
            <a:ext cx="2185134" cy="504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E9AC4470-AEFE-60EE-F338-AB92D7EC14DB}"/>
                  </a:ext>
                </a:extLst>
              </p:cNvPr>
              <p:cNvSpPr txBox="1"/>
              <p:nvPr/>
            </p:nvSpPr>
            <p:spPr>
              <a:xfrm>
                <a:off x="9552384" y="1990581"/>
                <a:ext cx="1296144" cy="646331"/>
              </a:xfrm>
              <a:prstGeom prst="rect">
                <a:avLst/>
              </a:prstGeom>
              <a:noFill/>
              <a:scene3d>
                <a:camera prst="isometricLeftDown">
                  <a:rot lat="2100000" lon="1260000" rev="0"/>
                </a:camera>
                <a:lightRig rig="threePt" dir="t"/>
              </a:scene3d>
            </p:spPr>
            <p:txBody>
              <a:bodyPr wrap="square" rtlCol="0">
                <a:spAutoFit/>
              </a:bodyPr>
              <a:lstStyle/>
              <a:p>
                <a:pPr algn="ctr"/>
                <a:r>
                  <a:rPr lang="en-GB" noProof="0" dirty="0"/>
                  <a:t>Straight</a:t>
                </a:r>
                <a:br>
                  <a:rPr lang="en-GB" noProof="0" dirty="0"/>
                </a:br>
                <a:r>
                  <a:rPr lang="en-GB" noProof="0" dirty="0"/>
                  <a:t>(along </a:t>
                </a:r>
                <a14:m>
                  <m:oMath xmlns:m="http://schemas.openxmlformats.org/officeDocument/2006/math">
                    <m:r>
                      <a:rPr lang="en-GB" i="1" noProof="0" smtClean="0">
                        <a:latin typeface="Cambria Math" panose="02040503050406030204" pitchFamily="18" charset="0"/>
                      </a:rPr>
                      <m:t>𝑥</m:t>
                    </m:r>
                  </m:oMath>
                </a14:m>
                <a:r>
                  <a:rPr lang="en-GB" noProof="0" dirty="0"/>
                  <a:t>)</a:t>
                </a:r>
              </a:p>
            </p:txBody>
          </p:sp>
        </mc:Choice>
        <mc:Fallback>
          <p:sp>
            <p:nvSpPr>
              <p:cNvPr id="13" name="ZoneTexte 12">
                <a:extLst>
                  <a:ext uri="{FF2B5EF4-FFF2-40B4-BE49-F238E27FC236}">
                    <a16:creationId xmlns:a16="http://schemas.microsoft.com/office/drawing/2014/main" id="{E9AC4470-AEFE-60EE-F338-AB92D7EC14DB}"/>
                  </a:ext>
                </a:extLst>
              </p:cNvPr>
              <p:cNvSpPr txBox="1">
                <a:spLocks noRot="1" noChangeAspect="1" noMove="1" noResize="1" noEditPoints="1" noAdjustHandles="1" noChangeArrowheads="1" noChangeShapeType="1" noTextEdit="1"/>
              </p:cNvSpPr>
              <p:nvPr/>
            </p:nvSpPr>
            <p:spPr>
              <a:xfrm>
                <a:off x="9552384" y="1990581"/>
                <a:ext cx="1296144" cy="646331"/>
              </a:xfrm>
              <a:prstGeom prst="rect">
                <a:avLst/>
              </a:prstGeom>
              <a:blipFill>
                <a:blip r:embed="rId5"/>
                <a:stretch>
                  <a:fillRect/>
                </a:stretch>
              </a:blipFill>
            </p:spPr>
            <p:txBody>
              <a:bodyPr/>
              <a:lstStyle/>
              <a:p>
                <a:r>
                  <a:rPr lang="en-GB">
                    <a:noFill/>
                  </a:rPr>
                  <a:t> </a:t>
                </a:r>
              </a:p>
            </p:txBody>
          </p:sp>
        </mc:Fallback>
      </mc:AlternateContent>
      <p:cxnSp>
        <p:nvCxnSpPr>
          <p:cNvPr id="14" name="Connecteur droit avec flèche 13">
            <a:extLst>
              <a:ext uri="{FF2B5EF4-FFF2-40B4-BE49-F238E27FC236}">
                <a16:creationId xmlns:a16="http://schemas.microsoft.com/office/drawing/2014/main" id="{333AF895-5E9E-EA0B-CA3C-3C31BFD2C8B6}"/>
              </a:ext>
            </a:extLst>
          </p:cNvPr>
          <p:cNvCxnSpPr>
            <a:cxnSpLocks/>
          </p:cNvCxnSpPr>
          <p:nvPr/>
        </p:nvCxnSpPr>
        <p:spPr>
          <a:xfrm>
            <a:off x="8429032" y="2619645"/>
            <a:ext cx="835320" cy="1817467"/>
          </a:xfrm>
          <a:prstGeom prst="straightConnector1">
            <a:avLst/>
          </a:prstGeom>
          <a:ln w="38100">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0ACE6E1-D5B7-378D-BD1D-9ABDB09744D2}"/>
              </a:ext>
            </a:extLst>
          </p:cNvPr>
          <p:cNvSpPr txBox="1"/>
          <p:nvPr/>
        </p:nvSpPr>
        <p:spPr>
          <a:xfrm>
            <a:off x="7968208" y="4034786"/>
            <a:ext cx="1296144" cy="369332"/>
          </a:xfrm>
          <a:prstGeom prst="rect">
            <a:avLst/>
          </a:prstGeom>
          <a:noFill/>
          <a:scene3d>
            <a:camera prst="isometricLeftDown">
              <a:rot lat="2100000" lon="1260000" rev="0"/>
            </a:camera>
            <a:lightRig rig="threePt" dir="t"/>
          </a:scene3d>
        </p:spPr>
        <p:txBody>
          <a:bodyPr wrap="square" rtlCol="0">
            <a:spAutoFit/>
          </a:bodyPr>
          <a:lstStyle/>
          <a:p>
            <a:r>
              <a:rPr lang="en-GB" noProof="0" dirty="0">
                <a:solidFill>
                  <a:schemeClr val="bg2"/>
                </a:solidFill>
              </a:rPr>
              <a:t>Diagonal</a:t>
            </a:r>
          </a:p>
        </p:txBody>
      </p:sp>
    </p:spTree>
    <p:extLst>
      <p:ext uri="{BB962C8B-B14F-4D97-AF65-F5344CB8AC3E}">
        <p14:creationId xmlns:p14="http://schemas.microsoft.com/office/powerpoint/2010/main" val="2497626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0E32AD79-6185-EA10-4919-C9950014296C}"/>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336A563E-1672-E436-F2DC-0F38FFE2F860}"/>
              </a:ext>
            </a:extLst>
          </p:cNvPr>
          <p:cNvSpPr>
            <a:spLocks noGrp="1"/>
          </p:cNvSpPr>
          <p:nvPr>
            <p:ph type="sldNum" sz="quarter" idx="4"/>
          </p:nvPr>
        </p:nvSpPr>
        <p:spPr/>
        <p:txBody>
          <a:bodyPr/>
          <a:lstStyle/>
          <a:p>
            <a:fld id="{C05EE493-AD2E-4872-B2F6-8F12A747F0A5}" type="slidenum">
              <a:rPr lang="en-GB" noProof="0" smtClean="0"/>
              <a:pPr/>
              <a:t>33</a:t>
            </a:fld>
            <a:endParaRPr lang="en-GB" noProof="0" dirty="0"/>
          </a:p>
        </p:txBody>
      </p:sp>
      <p:sp>
        <p:nvSpPr>
          <p:cNvPr id="6" name="Espace réservé de la date 5">
            <a:extLst>
              <a:ext uri="{FF2B5EF4-FFF2-40B4-BE49-F238E27FC236}">
                <a16:creationId xmlns:a16="http://schemas.microsoft.com/office/drawing/2014/main" id="{CF7E3FAF-4880-23C3-957A-B4E09F4F36BD}"/>
              </a:ext>
            </a:extLst>
          </p:cNvPr>
          <p:cNvSpPr>
            <a:spLocks noGrp="1"/>
          </p:cNvSpPr>
          <p:nvPr>
            <p:ph type="dt" sz="half" idx="2"/>
          </p:nvPr>
        </p:nvSpPr>
        <p:spPr/>
        <p:txBody>
          <a:bodyPr/>
          <a:lstStyle/>
          <a:p>
            <a:r>
              <a:rPr lang="en-GB" noProof="0" dirty="0"/>
              <a:t>24.02.2025</a:t>
            </a:r>
          </a:p>
        </p:txBody>
      </p:sp>
      <p:sp>
        <p:nvSpPr>
          <p:cNvPr id="7" name="ZoneTexte 6">
            <a:extLst>
              <a:ext uri="{FF2B5EF4-FFF2-40B4-BE49-F238E27FC236}">
                <a16:creationId xmlns:a16="http://schemas.microsoft.com/office/drawing/2014/main" id="{DED2A788-18F1-01F4-5BAF-6E676F26E737}"/>
              </a:ext>
            </a:extLst>
          </p:cNvPr>
          <p:cNvSpPr txBox="1"/>
          <p:nvPr/>
        </p:nvSpPr>
        <p:spPr>
          <a:xfrm>
            <a:off x="335360" y="758445"/>
            <a:ext cx="6024236" cy="338554"/>
          </a:xfrm>
          <a:prstGeom prst="rect">
            <a:avLst/>
          </a:prstGeom>
          <a:noFill/>
        </p:spPr>
        <p:txBody>
          <a:bodyPr wrap="square" rtlCol="0">
            <a:spAutoFit/>
          </a:bodyPr>
          <a:lstStyle/>
          <a:p>
            <a:r>
              <a:rPr lang="en-GB" sz="1600" b="1" noProof="0" dirty="0">
                <a:latin typeface="+mj-lt"/>
              </a:rPr>
              <a:t>Currents in SC</a:t>
            </a:r>
          </a:p>
        </p:txBody>
      </p:sp>
      <p:sp>
        <p:nvSpPr>
          <p:cNvPr id="8" name="Titre 1">
            <a:extLst>
              <a:ext uri="{FF2B5EF4-FFF2-40B4-BE49-F238E27FC236}">
                <a16:creationId xmlns:a16="http://schemas.microsoft.com/office/drawing/2014/main" id="{508D1363-8601-6CE9-1524-037B47564552}"/>
              </a:ext>
            </a:extLst>
          </p:cNvPr>
          <p:cNvSpPr>
            <a:spLocks noGrp="1"/>
          </p:cNvSpPr>
          <p:nvPr>
            <p:ph type="title"/>
          </p:nvPr>
        </p:nvSpPr>
        <p:spPr>
          <a:xfrm>
            <a:off x="431801" y="404664"/>
            <a:ext cx="8447617" cy="338554"/>
          </a:xfrm>
        </p:spPr>
        <p:txBody>
          <a:bodyPr/>
          <a:lstStyle/>
          <a:p>
            <a:r>
              <a:rPr lang="en-GB" noProof="0" dirty="0"/>
              <a:t>Results</a:t>
            </a:r>
          </a:p>
        </p:txBody>
      </p:sp>
      <p:pic>
        <p:nvPicPr>
          <p:cNvPr id="10" name="Image 9">
            <a:extLst>
              <a:ext uri="{FF2B5EF4-FFF2-40B4-BE49-F238E27FC236}">
                <a16:creationId xmlns:a16="http://schemas.microsoft.com/office/drawing/2014/main" id="{FF03DBD7-6627-9AC0-F982-B139BEBC5F7B}"/>
              </a:ext>
            </a:extLst>
          </p:cNvPr>
          <p:cNvPicPr>
            <a:picLocks noChangeAspect="1"/>
          </p:cNvPicPr>
          <p:nvPr/>
        </p:nvPicPr>
        <p:blipFill>
          <a:blip r:embed="rId2"/>
          <a:stretch>
            <a:fillRect/>
          </a:stretch>
        </p:blipFill>
        <p:spPr>
          <a:xfrm>
            <a:off x="4420926" y="320294"/>
            <a:ext cx="6931658" cy="2968855"/>
          </a:xfrm>
          <a:prstGeom prst="rect">
            <a:avLst/>
          </a:prstGeom>
        </p:spPr>
      </p:pic>
      <p:pic>
        <p:nvPicPr>
          <p:cNvPr id="12" name="Image 11">
            <a:extLst>
              <a:ext uri="{FF2B5EF4-FFF2-40B4-BE49-F238E27FC236}">
                <a16:creationId xmlns:a16="http://schemas.microsoft.com/office/drawing/2014/main" id="{964AEE35-62B7-D01A-82EE-E2E15B363172}"/>
              </a:ext>
            </a:extLst>
          </p:cNvPr>
          <p:cNvPicPr>
            <a:picLocks noChangeAspect="1"/>
          </p:cNvPicPr>
          <p:nvPr/>
        </p:nvPicPr>
        <p:blipFill>
          <a:blip r:embed="rId3"/>
          <a:stretch>
            <a:fillRect/>
          </a:stretch>
        </p:blipFill>
        <p:spPr>
          <a:xfrm>
            <a:off x="4409374" y="3429000"/>
            <a:ext cx="6931658" cy="2884485"/>
          </a:xfrm>
          <a:prstGeom prst="rect">
            <a:avLst/>
          </a:prstGeom>
        </p:spPr>
      </p:pic>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39456247-5A6A-5221-A090-CF1C9A4F2B38}"/>
                  </a:ext>
                </a:extLst>
              </p:cNvPr>
              <p:cNvSpPr txBox="1"/>
              <p:nvPr/>
            </p:nvSpPr>
            <p:spPr>
              <a:xfrm>
                <a:off x="407368" y="2848868"/>
                <a:ext cx="3287936" cy="2062103"/>
              </a:xfrm>
              <a:prstGeom prst="rect">
                <a:avLst/>
              </a:prstGeom>
              <a:noFill/>
            </p:spPr>
            <p:txBody>
              <a:bodyPr wrap="square" rtlCol="0">
                <a:spAutoFit/>
              </a:bodyPr>
              <a:lstStyle/>
              <a:p>
                <a:pPr marL="285750" indent="-285750">
                  <a:buFont typeface="Courier New" panose="02070309020205020404" pitchFamily="49" charset="0"/>
                  <a:buChar char="o"/>
                </a:pPr>
                <a:r>
                  <a:rPr lang="en-GB" sz="1600" noProof="0" dirty="0"/>
                  <a:t>Fixing a phase on each site of the SC leads to a gradient whose slope grows with lowering </a:t>
                </a:r>
                <a14:m>
                  <m:oMath xmlns:m="http://schemas.openxmlformats.org/officeDocument/2006/math">
                    <m:r>
                      <a:rPr lang="en-GB" sz="1600" b="0" i="1" noProof="0" smtClean="0">
                        <a:latin typeface="Cambria Math" panose="02040503050406030204" pitchFamily="18" charset="0"/>
                      </a:rPr>
                      <m:t>|</m:t>
                    </m:r>
                    <m:r>
                      <a:rPr lang="en-GB" sz="1600" b="0" i="1" noProof="0" smtClean="0">
                        <a:latin typeface="Cambria Math" panose="02040503050406030204" pitchFamily="18" charset="0"/>
                        <a:ea typeface="Cambria Math" panose="02040503050406030204" pitchFamily="18" charset="0"/>
                      </a:rPr>
                      <m:t>𝜇</m:t>
                    </m:r>
                    <m:r>
                      <a:rPr lang="en-GB" sz="1600" b="0" i="1" noProof="0" smtClean="0">
                        <a:latin typeface="Cambria Math" panose="02040503050406030204" pitchFamily="18" charset="0"/>
                      </a:rPr>
                      <m:t>|</m:t>
                    </m:r>
                  </m:oMath>
                </a14:m>
                <a:r>
                  <a:rPr lang="en-GB" sz="1600" noProof="0" dirty="0"/>
                  <a:t>.</a:t>
                </a:r>
              </a:p>
              <a:p>
                <a:endParaRPr lang="en-GB" sz="1600" noProof="0" dirty="0"/>
              </a:p>
              <a:p>
                <a:pPr marL="285750" indent="-285750">
                  <a:buFont typeface="Courier New" panose="02070309020205020404" pitchFamily="49" charset="0"/>
                  <a:buChar char="o"/>
                </a:pPr>
                <a:r>
                  <a:rPr lang="en-GB" sz="1600" noProof="0" dirty="0"/>
                  <a:t>The phase difference matters, not the starting and ending phase.</a:t>
                </a:r>
              </a:p>
            </p:txBody>
          </p:sp>
        </mc:Choice>
        <mc:Fallback>
          <p:sp>
            <p:nvSpPr>
              <p:cNvPr id="13" name="ZoneTexte 12">
                <a:extLst>
                  <a:ext uri="{FF2B5EF4-FFF2-40B4-BE49-F238E27FC236}">
                    <a16:creationId xmlns:a16="http://schemas.microsoft.com/office/drawing/2014/main" id="{39456247-5A6A-5221-A090-CF1C9A4F2B38}"/>
                  </a:ext>
                </a:extLst>
              </p:cNvPr>
              <p:cNvSpPr txBox="1">
                <a:spLocks noRot="1" noChangeAspect="1" noMove="1" noResize="1" noEditPoints="1" noAdjustHandles="1" noChangeArrowheads="1" noChangeShapeType="1" noTextEdit="1"/>
              </p:cNvSpPr>
              <p:nvPr/>
            </p:nvSpPr>
            <p:spPr>
              <a:xfrm>
                <a:off x="407368" y="2848868"/>
                <a:ext cx="3287936" cy="2062103"/>
              </a:xfrm>
              <a:prstGeom prst="rect">
                <a:avLst/>
              </a:prstGeom>
              <a:blipFill>
                <a:blip r:embed="rId4"/>
                <a:stretch>
                  <a:fillRect l="-742" t="-885" b="-265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C4B906D9-A26A-83D2-1950-7219F79BD915}"/>
                  </a:ext>
                </a:extLst>
              </p:cNvPr>
              <p:cNvSpPr txBox="1"/>
              <p:nvPr/>
            </p:nvSpPr>
            <p:spPr>
              <a:xfrm>
                <a:off x="-2024300" y="2094923"/>
                <a:ext cx="74056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ea typeface="Cambria Math" panose="02040503050406030204" pitchFamily="18" charset="0"/>
                        </a:rPr>
                        <m:t>∝</m:t>
                      </m:r>
                      <m:r>
                        <m:rPr>
                          <m:sty m:val="p"/>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𝜑</m:t>
                      </m:r>
                    </m:oMath>
                  </m:oMathPara>
                </a14:m>
                <a:endParaRPr lang="en-GB" noProof="0" dirty="0"/>
              </a:p>
            </p:txBody>
          </p:sp>
        </mc:Choice>
        <mc:Fallback>
          <p:sp>
            <p:nvSpPr>
              <p:cNvPr id="15" name="ZoneTexte 14">
                <a:extLst>
                  <a:ext uri="{FF2B5EF4-FFF2-40B4-BE49-F238E27FC236}">
                    <a16:creationId xmlns:a16="http://schemas.microsoft.com/office/drawing/2014/main" id="{C4B906D9-A26A-83D2-1950-7219F79BD915}"/>
                  </a:ext>
                </a:extLst>
              </p:cNvPr>
              <p:cNvSpPr txBox="1">
                <a:spLocks noRot="1" noChangeAspect="1" noMove="1" noResize="1" noEditPoints="1" noAdjustHandles="1" noChangeArrowheads="1" noChangeShapeType="1" noTextEdit="1"/>
              </p:cNvSpPr>
              <p:nvPr/>
            </p:nvSpPr>
            <p:spPr>
              <a:xfrm>
                <a:off x="-2024300" y="2094923"/>
                <a:ext cx="7405634" cy="369332"/>
              </a:xfrm>
              <a:prstGeom prst="rect">
                <a:avLst/>
              </a:prstGeom>
              <a:blipFill>
                <a:blip r:embed="rId5"/>
                <a:stretch>
                  <a:fillRect b="-8333"/>
                </a:stretch>
              </a:blipFill>
            </p:spPr>
            <p:txBody>
              <a:bodyPr/>
              <a:lstStyle/>
              <a:p>
                <a:r>
                  <a:rPr lang="en-GB">
                    <a:noFill/>
                  </a:rPr>
                  <a:t> </a:t>
                </a:r>
              </a:p>
            </p:txBody>
          </p:sp>
        </mc:Fallback>
      </mc:AlternateContent>
      <p:sp>
        <p:nvSpPr>
          <p:cNvPr id="3" name="ZoneTexte 2">
            <a:extLst>
              <a:ext uri="{FF2B5EF4-FFF2-40B4-BE49-F238E27FC236}">
                <a16:creationId xmlns:a16="http://schemas.microsoft.com/office/drawing/2014/main" id="{D981FDD2-BC73-CAAD-85C6-063BF788D283}"/>
              </a:ext>
            </a:extLst>
          </p:cNvPr>
          <p:cNvSpPr txBox="1"/>
          <p:nvPr/>
        </p:nvSpPr>
        <p:spPr>
          <a:xfrm>
            <a:off x="378682" y="1187306"/>
            <a:ext cx="3936008" cy="1077218"/>
          </a:xfrm>
          <a:prstGeom prst="rect">
            <a:avLst/>
          </a:prstGeom>
          <a:noFill/>
        </p:spPr>
        <p:txBody>
          <a:bodyPr wrap="square" rtlCol="0">
            <a:spAutoFit/>
          </a:bodyPr>
          <a:lstStyle/>
          <a:p>
            <a:r>
              <a:rPr lang="en-GB" sz="1600" noProof="0" dirty="0"/>
              <a:t>The superconducting current is expected to be proportional to the phase gradient of the gap. [10]</a:t>
            </a:r>
          </a:p>
          <a:p>
            <a:endParaRPr lang="en-GB" sz="1600" noProof="0" dirty="0"/>
          </a:p>
        </p:txBody>
      </p:sp>
    </p:spTree>
    <p:extLst>
      <p:ext uri="{BB962C8B-B14F-4D97-AF65-F5344CB8AC3E}">
        <p14:creationId xmlns:p14="http://schemas.microsoft.com/office/powerpoint/2010/main" val="1706088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BBF826-CBEA-4F0E-1EA1-7B569E069807}"/>
              </a:ext>
            </a:extLst>
          </p:cNvPr>
          <p:cNvSpPr>
            <a:spLocks noGrp="1"/>
          </p:cNvSpPr>
          <p:nvPr>
            <p:ph type="title"/>
          </p:nvPr>
        </p:nvSpPr>
        <p:spPr/>
        <p:txBody>
          <a:bodyPr/>
          <a:lstStyle/>
          <a:p>
            <a:r>
              <a:rPr lang="en-GB" noProof="0" dirty="0"/>
              <a:t>Results</a:t>
            </a:r>
          </a:p>
        </p:txBody>
      </p:sp>
      <p:sp>
        <p:nvSpPr>
          <p:cNvPr id="4" name="Espace réservé du pied de page 3">
            <a:extLst>
              <a:ext uri="{FF2B5EF4-FFF2-40B4-BE49-F238E27FC236}">
                <a16:creationId xmlns:a16="http://schemas.microsoft.com/office/drawing/2014/main" id="{DC7AD46A-0E5F-951F-5735-0BCE8927242A}"/>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02010607-499C-5A15-A236-527479090177}"/>
              </a:ext>
            </a:extLst>
          </p:cNvPr>
          <p:cNvSpPr>
            <a:spLocks noGrp="1"/>
          </p:cNvSpPr>
          <p:nvPr>
            <p:ph type="sldNum" sz="quarter" idx="4"/>
          </p:nvPr>
        </p:nvSpPr>
        <p:spPr/>
        <p:txBody>
          <a:bodyPr/>
          <a:lstStyle/>
          <a:p>
            <a:fld id="{C05EE493-AD2E-4872-B2F6-8F12A747F0A5}" type="slidenum">
              <a:rPr lang="en-GB" noProof="0" smtClean="0"/>
              <a:pPr/>
              <a:t>34</a:t>
            </a:fld>
            <a:endParaRPr lang="en-GB" noProof="0" dirty="0"/>
          </a:p>
        </p:txBody>
      </p:sp>
      <p:sp>
        <p:nvSpPr>
          <p:cNvPr id="6" name="Espace réservé de la date 5">
            <a:extLst>
              <a:ext uri="{FF2B5EF4-FFF2-40B4-BE49-F238E27FC236}">
                <a16:creationId xmlns:a16="http://schemas.microsoft.com/office/drawing/2014/main" id="{D51CE800-8803-265B-693F-82BA890CAC39}"/>
              </a:ext>
            </a:extLst>
          </p:cNvPr>
          <p:cNvSpPr>
            <a:spLocks noGrp="1"/>
          </p:cNvSpPr>
          <p:nvPr>
            <p:ph type="dt" sz="half" idx="2"/>
          </p:nvPr>
        </p:nvSpPr>
        <p:spPr/>
        <p:txBody>
          <a:bodyPr/>
          <a:lstStyle/>
          <a:p>
            <a:r>
              <a:rPr lang="en-GB" noProof="0" dirty="0"/>
              <a:t>24.02.2025</a:t>
            </a:r>
          </a:p>
        </p:txBody>
      </p:sp>
      <p:pic>
        <p:nvPicPr>
          <p:cNvPr id="8" name="Image 7">
            <a:extLst>
              <a:ext uri="{FF2B5EF4-FFF2-40B4-BE49-F238E27FC236}">
                <a16:creationId xmlns:a16="http://schemas.microsoft.com/office/drawing/2014/main" id="{3F60576D-BF98-FD83-9CB3-6A87FF9E505B}"/>
              </a:ext>
            </a:extLst>
          </p:cNvPr>
          <p:cNvPicPr>
            <a:picLocks noChangeAspect="1"/>
          </p:cNvPicPr>
          <p:nvPr/>
        </p:nvPicPr>
        <p:blipFill>
          <a:blip r:embed="rId2"/>
          <a:stretch>
            <a:fillRect/>
          </a:stretch>
        </p:blipFill>
        <p:spPr>
          <a:xfrm>
            <a:off x="2783632" y="1398705"/>
            <a:ext cx="8352928" cy="3900933"/>
          </a:xfrm>
          <a:prstGeom prst="rect">
            <a:avLst/>
          </a:prstGeom>
        </p:spPr>
      </p:pic>
      <p:sp>
        <p:nvSpPr>
          <p:cNvPr id="9" name="ZoneTexte 8">
            <a:extLst>
              <a:ext uri="{FF2B5EF4-FFF2-40B4-BE49-F238E27FC236}">
                <a16:creationId xmlns:a16="http://schemas.microsoft.com/office/drawing/2014/main" id="{297FF742-AAB2-8B2F-5DCC-4AB0C1C8E7D2}"/>
              </a:ext>
            </a:extLst>
          </p:cNvPr>
          <p:cNvSpPr txBox="1"/>
          <p:nvPr/>
        </p:nvSpPr>
        <p:spPr>
          <a:xfrm>
            <a:off x="335360" y="758445"/>
            <a:ext cx="6024236" cy="338554"/>
          </a:xfrm>
          <a:prstGeom prst="rect">
            <a:avLst/>
          </a:prstGeom>
          <a:noFill/>
        </p:spPr>
        <p:txBody>
          <a:bodyPr wrap="square" rtlCol="0">
            <a:spAutoFit/>
          </a:bodyPr>
          <a:lstStyle/>
          <a:p>
            <a:r>
              <a:rPr lang="en-GB" sz="1600" b="1" noProof="0" dirty="0">
                <a:latin typeface="+mj-lt"/>
              </a:rPr>
              <a:t>Currents in SC: special distribution of the current</a:t>
            </a:r>
          </a:p>
        </p:txBody>
      </p:sp>
      <p:pic>
        <p:nvPicPr>
          <p:cNvPr id="11" name="Image 10">
            <a:extLst>
              <a:ext uri="{FF2B5EF4-FFF2-40B4-BE49-F238E27FC236}">
                <a16:creationId xmlns:a16="http://schemas.microsoft.com/office/drawing/2014/main" id="{5AD7003D-8335-A2A7-FADD-BE5B07223650}"/>
              </a:ext>
            </a:extLst>
          </p:cNvPr>
          <p:cNvPicPr>
            <a:picLocks noChangeAspect="1"/>
          </p:cNvPicPr>
          <p:nvPr/>
        </p:nvPicPr>
        <p:blipFill>
          <a:blip r:embed="rId3"/>
          <a:stretch>
            <a:fillRect/>
          </a:stretch>
        </p:blipFill>
        <p:spPr>
          <a:xfrm>
            <a:off x="1678517" y="5479893"/>
            <a:ext cx="4340366" cy="591235"/>
          </a:xfrm>
          <a:prstGeom prst="rect">
            <a:avLst/>
          </a:prstGeom>
        </p:spPr>
      </p:pic>
      <p:pic>
        <p:nvPicPr>
          <p:cNvPr id="13" name="Image 12">
            <a:extLst>
              <a:ext uri="{FF2B5EF4-FFF2-40B4-BE49-F238E27FC236}">
                <a16:creationId xmlns:a16="http://schemas.microsoft.com/office/drawing/2014/main" id="{3575D14E-2773-B8FF-96F5-EBC99927C444}"/>
              </a:ext>
            </a:extLst>
          </p:cNvPr>
          <p:cNvPicPr>
            <a:picLocks noChangeAspect="1"/>
          </p:cNvPicPr>
          <p:nvPr/>
        </p:nvPicPr>
        <p:blipFill>
          <a:blip r:embed="rId4"/>
          <a:stretch>
            <a:fillRect/>
          </a:stretch>
        </p:blipFill>
        <p:spPr>
          <a:xfrm>
            <a:off x="6366015" y="5492811"/>
            <a:ext cx="4117784" cy="549038"/>
          </a:xfrm>
          <a:prstGeom prst="rect">
            <a:avLst/>
          </a:prstGeom>
        </p:spPr>
      </p:pic>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1C59F425-6480-704E-D3BE-38D4CF526AD6}"/>
                  </a:ext>
                </a:extLst>
              </p:cNvPr>
              <p:cNvSpPr txBox="1"/>
              <p:nvPr/>
            </p:nvSpPr>
            <p:spPr>
              <a:xfrm>
                <a:off x="431800" y="1772816"/>
                <a:ext cx="2567856" cy="2585323"/>
              </a:xfrm>
              <a:prstGeom prst="rect">
                <a:avLst/>
              </a:prstGeom>
              <a:noFill/>
            </p:spPr>
            <p:txBody>
              <a:bodyPr wrap="square">
                <a:spAutoFit/>
              </a:bodyPr>
              <a:lstStyle/>
              <a:p>
                <a:pPr marL="285750" indent="-285750">
                  <a:buFont typeface="Courier New" panose="02070309020205020404" pitchFamily="49" charset="0"/>
                  <a:buChar char="o"/>
                </a:pPr>
                <a14:m>
                  <m:oMath xmlns:m="http://schemas.openxmlformats.org/officeDocument/2006/math">
                    <m:r>
                      <a:rPr lang="en-GB" b="0" i="1" noProof="0" smtClean="0">
                        <a:latin typeface="Cambria Math" panose="02040503050406030204" pitchFamily="18" charset="0"/>
                      </a:rPr>
                      <m:t>𝐼</m:t>
                    </m:r>
                    <m:r>
                      <a:rPr lang="en-GB" b="0" i="1" noProof="0" smtClean="0">
                        <a:latin typeface="Cambria Math" panose="02040503050406030204" pitchFamily="18" charset="0"/>
                        <a:ea typeface="Cambria Math" panose="02040503050406030204" pitchFamily="18" charset="0"/>
                      </a:rPr>
                      <m:t>∝</m:t>
                    </m:r>
                    <m:r>
                      <m:rPr>
                        <m:sty m:val="p"/>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𝜑</m:t>
                    </m:r>
                  </m:oMath>
                </a14:m>
                <a:r>
                  <a:rPr lang="en-GB" noProof="0" dirty="0"/>
                  <a:t> </a:t>
                </a:r>
                <a:r>
                  <a:rPr lang="en-GB" sz="1600" noProof="0" dirty="0"/>
                  <a:t>verified</a:t>
                </a:r>
                <a:r>
                  <a:rPr lang="en-GB" noProof="0" dirty="0"/>
                  <a:t>.</a:t>
                </a:r>
              </a:p>
              <a:p>
                <a:pPr marL="285750" indent="-285750">
                  <a:buFont typeface="Courier New" panose="02070309020205020404" pitchFamily="49" charset="0"/>
                  <a:buChar char="o"/>
                </a:pPr>
                <a:r>
                  <a:rPr lang="en-GB" sz="1600" noProof="0" dirty="0"/>
                  <a:t>Bicolour: homogenous current in the bulk and discontinuity on the sides. </a:t>
                </a:r>
              </a:p>
              <a:p>
                <a:pPr marL="285750" indent="-285750">
                  <a:buFont typeface="Courier New" panose="02070309020205020404" pitchFamily="49" charset="0"/>
                  <a:buChar char="o"/>
                </a:pPr>
                <a:r>
                  <a:rPr lang="en-GB" sz="1600" noProof="0" dirty="0"/>
                  <a:t>The current has the same shape for the different </a:t>
                </a:r>
                <a14:m>
                  <m:oMath xmlns:m="http://schemas.openxmlformats.org/officeDocument/2006/math">
                    <m:r>
                      <a:rPr lang="en-GB" sz="1600" i="1" noProof="0" smtClean="0">
                        <a:latin typeface="Cambria Math" panose="02040503050406030204" pitchFamily="18" charset="0"/>
                        <a:ea typeface="Cambria Math" panose="02040503050406030204" pitchFamily="18" charset="0"/>
                      </a:rPr>
                      <m:t>𝜇</m:t>
                    </m:r>
                  </m:oMath>
                </a14:m>
                <a:r>
                  <a:rPr lang="en-GB" sz="1600" noProof="0" dirty="0"/>
                  <a:t> and grows the more Cooper-pairs we have.</a:t>
                </a:r>
              </a:p>
            </p:txBody>
          </p:sp>
        </mc:Choice>
        <mc:Fallback>
          <p:sp>
            <p:nvSpPr>
              <p:cNvPr id="7" name="ZoneTexte 6">
                <a:extLst>
                  <a:ext uri="{FF2B5EF4-FFF2-40B4-BE49-F238E27FC236}">
                    <a16:creationId xmlns:a16="http://schemas.microsoft.com/office/drawing/2014/main" id="{1C59F425-6480-704E-D3BE-38D4CF526AD6}"/>
                  </a:ext>
                </a:extLst>
              </p:cNvPr>
              <p:cNvSpPr txBox="1">
                <a:spLocks noRot="1" noChangeAspect="1" noMove="1" noResize="1" noEditPoints="1" noAdjustHandles="1" noChangeArrowheads="1" noChangeShapeType="1" noTextEdit="1"/>
              </p:cNvSpPr>
              <p:nvPr/>
            </p:nvSpPr>
            <p:spPr>
              <a:xfrm>
                <a:off x="431800" y="1772816"/>
                <a:ext cx="2567856" cy="2585323"/>
              </a:xfrm>
              <a:prstGeom prst="rect">
                <a:avLst/>
              </a:prstGeom>
              <a:blipFill>
                <a:blip r:embed="rId5"/>
                <a:stretch>
                  <a:fillRect l="-1663" t="-1415" r="-950" b="-2123"/>
                </a:stretch>
              </a:blipFill>
            </p:spPr>
            <p:txBody>
              <a:bodyPr/>
              <a:lstStyle/>
              <a:p>
                <a:r>
                  <a:rPr lang="en-GB">
                    <a:noFill/>
                  </a:rPr>
                  <a:t> </a:t>
                </a:r>
              </a:p>
            </p:txBody>
          </p:sp>
        </mc:Fallback>
      </mc:AlternateContent>
    </p:spTree>
    <p:extLst>
      <p:ext uri="{BB962C8B-B14F-4D97-AF65-F5344CB8AC3E}">
        <p14:creationId xmlns:p14="http://schemas.microsoft.com/office/powerpoint/2010/main" val="1472785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9D6FDCF-3EA7-A631-9E66-52F7482A925A}"/>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B174695B-7C6A-D233-C894-5F12A90F9473}"/>
              </a:ext>
            </a:extLst>
          </p:cNvPr>
          <p:cNvSpPr>
            <a:spLocks noGrp="1"/>
          </p:cNvSpPr>
          <p:nvPr>
            <p:ph type="sldNum" sz="quarter" idx="4"/>
          </p:nvPr>
        </p:nvSpPr>
        <p:spPr/>
        <p:txBody>
          <a:bodyPr/>
          <a:lstStyle/>
          <a:p>
            <a:fld id="{C05EE493-AD2E-4872-B2F6-8F12A747F0A5}" type="slidenum">
              <a:rPr lang="en-GB" noProof="0" smtClean="0"/>
              <a:pPr/>
              <a:t>35</a:t>
            </a:fld>
            <a:endParaRPr lang="en-GB" noProof="0" dirty="0"/>
          </a:p>
        </p:txBody>
      </p:sp>
      <p:sp>
        <p:nvSpPr>
          <p:cNvPr id="6" name="Espace réservé de la date 5">
            <a:extLst>
              <a:ext uri="{FF2B5EF4-FFF2-40B4-BE49-F238E27FC236}">
                <a16:creationId xmlns:a16="http://schemas.microsoft.com/office/drawing/2014/main" id="{BAF43AE1-70FC-05C0-7EA7-78EE9CF2D245}"/>
              </a:ext>
            </a:extLst>
          </p:cNvPr>
          <p:cNvSpPr>
            <a:spLocks noGrp="1"/>
          </p:cNvSpPr>
          <p:nvPr>
            <p:ph type="dt" sz="half" idx="2"/>
          </p:nvPr>
        </p:nvSpPr>
        <p:spPr/>
        <p:txBody>
          <a:bodyPr/>
          <a:lstStyle/>
          <a:p>
            <a:r>
              <a:rPr lang="en-GB" noProof="0" dirty="0"/>
              <a:t>24.02.2025</a:t>
            </a:r>
          </a:p>
        </p:txBody>
      </p:sp>
      <p:sp>
        <p:nvSpPr>
          <p:cNvPr id="7" name="Titre 1">
            <a:extLst>
              <a:ext uri="{FF2B5EF4-FFF2-40B4-BE49-F238E27FC236}">
                <a16:creationId xmlns:a16="http://schemas.microsoft.com/office/drawing/2014/main" id="{FF3A8857-ADDF-5C77-FDAC-25120713E646}"/>
              </a:ext>
            </a:extLst>
          </p:cNvPr>
          <p:cNvSpPr>
            <a:spLocks noGrp="1"/>
          </p:cNvSpPr>
          <p:nvPr>
            <p:ph type="title"/>
          </p:nvPr>
        </p:nvSpPr>
        <p:spPr>
          <a:xfrm>
            <a:off x="431801" y="404664"/>
            <a:ext cx="8447617" cy="792088"/>
          </a:xfrm>
        </p:spPr>
        <p:txBody>
          <a:bodyPr/>
          <a:lstStyle/>
          <a:p>
            <a:r>
              <a:rPr lang="en-GB" noProof="0" dirty="0"/>
              <a:t>Results</a:t>
            </a:r>
          </a:p>
        </p:txBody>
      </p:sp>
      <p:sp>
        <p:nvSpPr>
          <p:cNvPr id="8" name="ZoneTexte 7">
            <a:extLst>
              <a:ext uri="{FF2B5EF4-FFF2-40B4-BE49-F238E27FC236}">
                <a16:creationId xmlns:a16="http://schemas.microsoft.com/office/drawing/2014/main" id="{90A8DADD-0FDC-ECDF-8096-EAC1873F66A2}"/>
              </a:ext>
            </a:extLst>
          </p:cNvPr>
          <p:cNvSpPr txBox="1"/>
          <p:nvPr/>
        </p:nvSpPr>
        <p:spPr>
          <a:xfrm>
            <a:off x="335360" y="758445"/>
            <a:ext cx="6024236" cy="338554"/>
          </a:xfrm>
          <a:prstGeom prst="rect">
            <a:avLst/>
          </a:prstGeom>
          <a:noFill/>
        </p:spPr>
        <p:txBody>
          <a:bodyPr wrap="square" rtlCol="0">
            <a:spAutoFit/>
          </a:bodyPr>
          <a:lstStyle/>
          <a:p>
            <a:r>
              <a:rPr lang="en-GB" sz="1600" b="1" noProof="0" dirty="0">
                <a:latin typeface="+mj-lt"/>
              </a:rPr>
              <a:t>Current continuity</a:t>
            </a:r>
          </a:p>
        </p:txBody>
      </p:sp>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AA668263-A3C5-9111-441C-41EE75441899}"/>
                  </a:ext>
                </a:extLst>
              </p:cNvPr>
              <p:cNvSpPr txBox="1"/>
              <p:nvPr/>
            </p:nvSpPr>
            <p:spPr>
              <a:xfrm>
                <a:off x="-2832992" y="1556792"/>
                <a:ext cx="74056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𝐼</m:t>
                      </m:r>
                      <m:r>
                        <a:rPr lang="en-GB" b="0" i="1" noProof="0" smtClean="0">
                          <a:latin typeface="Cambria Math" panose="02040503050406030204" pitchFamily="18" charset="0"/>
                          <a:ea typeface="Cambria Math" panose="02040503050406030204" pitchFamily="18" charset="0"/>
                        </a:rPr>
                        <m:t>=0</m:t>
                      </m:r>
                    </m:oMath>
                  </m:oMathPara>
                </a14:m>
                <a:endParaRPr lang="en-GB" noProof="0" dirty="0"/>
              </a:p>
            </p:txBody>
          </p:sp>
        </mc:Choice>
        <mc:Fallback>
          <p:sp>
            <p:nvSpPr>
              <p:cNvPr id="9" name="ZoneTexte 8">
                <a:extLst>
                  <a:ext uri="{FF2B5EF4-FFF2-40B4-BE49-F238E27FC236}">
                    <a16:creationId xmlns:a16="http://schemas.microsoft.com/office/drawing/2014/main" id="{AA668263-A3C5-9111-441C-41EE75441899}"/>
                  </a:ext>
                </a:extLst>
              </p:cNvPr>
              <p:cNvSpPr txBox="1">
                <a:spLocks noRot="1" noChangeAspect="1" noMove="1" noResize="1" noEditPoints="1" noAdjustHandles="1" noChangeArrowheads="1" noChangeShapeType="1" noTextEdit="1"/>
              </p:cNvSpPr>
              <p:nvPr/>
            </p:nvSpPr>
            <p:spPr>
              <a:xfrm>
                <a:off x="-2832992" y="1556792"/>
                <a:ext cx="7405634" cy="369332"/>
              </a:xfrm>
              <a:prstGeom prst="rect">
                <a:avLst/>
              </a:prstGeom>
              <a:blipFill>
                <a:blip r:embed="rId2"/>
                <a:stretch>
                  <a:fillRect/>
                </a:stretch>
              </a:blipFill>
            </p:spPr>
            <p:txBody>
              <a:bodyPr/>
              <a:lstStyle/>
              <a:p>
                <a:r>
                  <a:rPr lang="en-GB">
                    <a:noFill/>
                  </a:rPr>
                  <a:t> </a:t>
                </a:r>
              </a:p>
            </p:txBody>
          </p:sp>
        </mc:Fallback>
      </mc:AlternateContent>
      <p:sp>
        <p:nvSpPr>
          <p:cNvPr id="10" name="Espace réservé du contenu 8">
            <a:extLst>
              <a:ext uri="{FF2B5EF4-FFF2-40B4-BE49-F238E27FC236}">
                <a16:creationId xmlns:a16="http://schemas.microsoft.com/office/drawing/2014/main" id="{1DDC207D-5A49-9DCA-CE10-7EFEEC3BBCAB}"/>
              </a:ext>
            </a:extLst>
          </p:cNvPr>
          <p:cNvSpPr txBox="1">
            <a:spLocks/>
          </p:cNvSpPr>
          <p:nvPr/>
        </p:nvSpPr>
        <p:spPr>
          <a:xfrm>
            <a:off x="479376" y="1268760"/>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Current conservation</a:t>
            </a:r>
          </a:p>
        </p:txBody>
      </p:sp>
      <p:pic>
        <p:nvPicPr>
          <p:cNvPr id="12" name="Image 11">
            <a:extLst>
              <a:ext uri="{FF2B5EF4-FFF2-40B4-BE49-F238E27FC236}">
                <a16:creationId xmlns:a16="http://schemas.microsoft.com/office/drawing/2014/main" id="{6804D66B-BCFC-8267-900C-6D116A20AA3E}"/>
              </a:ext>
            </a:extLst>
          </p:cNvPr>
          <p:cNvPicPr>
            <a:picLocks noChangeAspect="1"/>
          </p:cNvPicPr>
          <p:nvPr/>
        </p:nvPicPr>
        <p:blipFill>
          <a:blip r:embed="rId3"/>
          <a:stretch>
            <a:fillRect/>
          </a:stretch>
        </p:blipFill>
        <p:spPr>
          <a:xfrm>
            <a:off x="479376" y="2298358"/>
            <a:ext cx="5976664" cy="338554"/>
          </a:xfrm>
          <a:prstGeom prst="rect">
            <a:avLst/>
          </a:prstGeom>
        </p:spPr>
      </p:pic>
      <p:pic>
        <p:nvPicPr>
          <p:cNvPr id="16" name="Image 15">
            <a:extLst>
              <a:ext uri="{FF2B5EF4-FFF2-40B4-BE49-F238E27FC236}">
                <a16:creationId xmlns:a16="http://schemas.microsoft.com/office/drawing/2014/main" id="{7A44FC74-7E5B-B846-6BCB-9EED5BC8886B}"/>
              </a:ext>
            </a:extLst>
          </p:cNvPr>
          <p:cNvPicPr>
            <a:picLocks noChangeAspect="1"/>
          </p:cNvPicPr>
          <p:nvPr/>
        </p:nvPicPr>
        <p:blipFill>
          <a:blip r:embed="rId4"/>
          <a:stretch>
            <a:fillRect/>
          </a:stretch>
        </p:blipFill>
        <p:spPr>
          <a:xfrm>
            <a:off x="3119968" y="2617559"/>
            <a:ext cx="8184232" cy="3432097"/>
          </a:xfrm>
          <a:prstGeom prst="rect">
            <a:avLst/>
          </a:prstGeom>
        </p:spPr>
      </p:pic>
      <p:sp>
        <p:nvSpPr>
          <p:cNvPr id="2" name="ZoneTexte 1">
            <a:extLst>
              <a:ext uri="{FF2B5EF4-FFF2-40B4-BE49-F238E27FC236}">
                <a16:creationId xmlns:a16="http://schemas.microsoft.com/office/drawing/2014/main" id="{CA38A206-FBB6-069B-C883-BDA8D3F19811}"/>
              </a:ext>
            </a:extLst>
          </p:cNvPr>
          <p:cNvSpPr txBox="1"/>
          <p:nvPr/>
        </p:nvSpPr>
        <p:spPr>
          <a:xfrm>
            <a:off x="445566" y="3111264"/>
            <a:ext cx="2986137" cy="1077218"/>
          </a:xfrm>
          <a:prstGeom prst="rect">
            <a:avLst/>
          </a:prstGeom>
          <a:noFill/>
        </p:spPr>
        <p:txBody>
          <a:bodyPr wrap="square">
            <a:spAutoFit/>
          </a:bodyPr>
          <a:lstStyle/>
          <a:p>
            <a:pPr marL="285750" indent="-285750">
              <a:buFont typeface="Courier New" panose="02070309020205020404" pitchFamily="49" charset="0"/>
              <a:buChar char="o"/>
            </a:pPr>
            <a:r>
              <a:rPr lang="en-GB" sz="1600" noProof="0" dirty="0"/>
              <a:t>Current divergence is three orders of magnitude lower than the current. Assumed conserved.</a:t>
            </a:r>
          </a:p>
        </p:txBody>
      </p:sp>
      <mc:AlternateContent xmlns:mc="http://schemas.openxmlformats.org/markup-compatibility/2006">
        <mc:Choice xmlns:a14="http://schemas.microsoft.com/office/drawing/2010/main" Requires="a14">
          <p:sp>
            <p:nvSpPr>
              <p:cNvPr id="3" name="Espace réservé du contenu 8">
                <a:extLst>
                  <a:ext uri="{FF2B5EF4-FFF2-40B4-BE49-F238E27FC236}">
                    <a16:creationId xmlns:a16="http://schemas.microsoft.com/office/drawing/2014/main" id="{8078B2C7-FBF1-42FA-4E87-0A2E78F540AB}"/>
                  </a:ext>
                </a:extLst>
              </p:cNvPr>
              <p:cNvSpPr txBox="1">
                <a:spLocks/>
              </p:cNvSpPr>
              <p:nvPr/>
            </p:nvSpPr>
            <p:spPr>
              <a:xfrm>
                <a:off x="479376" y="2010326"/>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Discrete derivative for lattice constant </a:t>
                </a:r>
                <a14:m>
                  <m:oMath xmlns:m="http://schemas.openxmlformats.org/officeDocument/2006/math">
                    <m:r>
                      <a:rPr lang="en-GB" i="1" noProof="0" smtClean="0">
                        <a:latin typeface="Cambria Math" panose="02040503050406030204" pitchFamily="18" charset="0"/>
                      </a:rPr>
                      <m:t>𝑎</m:t>
                    </m:r>
                  </m:oMath>
                </a14:m>
                <a:endParaRPr lang="en-GB" noProof="0" dirty="0"/>
              </a:p>
            </p:txBody>
          </p:sp>
        </mc:Choice>
        <mc:Fallback>
          <p:sp>
            <p:nvSpPr>
              <p:cNvPr id="3" name="Espace réservé du contenu 8">
                <a:extLst>
                  <a:ext uri="{FF2B5EF4-FFF2-40B4-BE49-F238E27FC236}">
                    <a16:creationId xmlns:a16="http://schemas.microsoft.com/office/drawing/2014/main" id="{8078B2C7-FBF1-42FA-4E87-0A2E78F540AB}"/>
                  </a:ext>
                </a:extLst>
              </p:cNvPr>
              <p:cNvSpPr txBox="1">
                <a:spLocks noRot="1" noChangeAspect="1" noMove="1" noResize="1" noEditPoints="1" noAdjustHandles="1" noChangeArrowheads="1" noChangeShapeType="1" noTextEdit="1"/>
              </p:cNvSpPr>
              <p:nvPr/>
            </p:nvSpPr>
            <p:spPr>
              <a:xfrm>
                <a:off x="479376" y="2010326"/>
                <a:ext cx="4784896" cy="338554"/>
              </a:xfrm>
              <a:prstGeom prst="rect">
                <a:avLst/>
              </a:prstGeom>
              <a:blipFill>
                <a:blip r:embed="rId5"/>
                <a:stretch>
                  <a:fillRect l="-2675" t="-18182" b="-10909"/>
                </a:stretch>
              </a:blipFill>
            </p:spPr>
            <p:txBody>
              <a:bodyPr/>
              <a:lstStyle/>
              <a:p>
                <a:r>
                  <a:rPr lang="en-GB">
                    <a:noFill/>
                  </a:rPr>
                  <a:t> </a:t>
                </a:r>
              </a:p>
            </p:txBody>
          </p:sp>
        </mc:Fallback>
      </mc:AlternateContent>
    </p:spTree>
    <p:extLst>
      <p:ext uri="{BB962C8B-B14F-4D97-AF65-F5344CB8AC3E}">
        <p14:creationId xmlns:p14="http://schemas.microsoft.com/office/powerpoint/2010/main" val="2648195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2F1B5D-1CD7-83A2-7960-AF72B9259A9C}"/>
              </a:ext>
            </a:extLst>
          </p:cNvPr>
          <p:cNvSpPr>
            <a:spLocks noGrp="1"/>
          </p:cNvSpPr>
          <p:nvPr>
            <p:ph type="title"/>
          </p:nvPr>
        </p:nvSpPr>
        <p:spPr/>
        <p:txBody>
          <a:bodyPr/>
          <a:lstStyle/>
          <a:p>
            <a:r>
              <a:rPr lang="en-GB" noProof="0" dirty="0"/>
              <a:t>Summary</a:t>
            </a:r>
          </a:p>
        </p:txBody>
      </p:sp>
      <p:sp>
        <p:nvSpPr>
          <p:cNvPr id="4" name="Espace réservé du pied de page 3">
            <a:extLst>
              <a:ext uri="{FF2B5EF4-FFF2-40B4-BE49-F238E27FC236}">
                <a16:creationId xmlns:a16="http://schemas.microsoft.com/office/drawing/2014/main" id="{AE393884-22D0-E1A0-BBB4-6EBADBD9DC8C}"/>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0C388A0A-9B49-CA4F-C4C9-D2A09D3AB267}"/>
              </a:ext>
            </a:extLst>
          </p:cNvPr>
          <p:cNvSpPr>
            <a:spLocks noGrp="1"/>
          </p:cNvSpPr>
          <p:nvPr>
            <p:ph type="sldNum" sz="quarter" idx="4"/>
          </p:nvPr>
        </p:nvSpPr>
        <p:spPr/>
        <p:txBody>
          <a:bodyPr/>
          <a:lstStyle/>
          <a:p>
            <a:fld id="{C05EE493-AD2E-4872-B2F6-8F12A747F0A5}" type="slidenum">
              <a:rPr lang="en-GB" noProof="0" smtClean="0"/>
              <a:pPr/>
              <a:t>36</a:t>
            </a:fld>
            <a:endParaRPr lang="en-GB" noProof="0" dirty="0"/>
          </a:p>
        </p:txBody>
      </p:sp>
      <p:sp>
        <p:nvSpPr>
          <p:cNvPr id="6" name="Espace réservé de la date 5">
            <a:extLst>
              <a:ext uri="{FF2B5EF4-FFF2-40B4-BE49-F238E27FC236}">
                <a16:creationId xmlns:a16="http://schemas.microsoft.com/office/drawing/2014/main" id="{D966114C-9CC9-BA28-15D5-62B2C321D18A}"/>
              </a:ext>
            </a:extLst>
          </p:cNvPr>
          <p:cNvSpPr>
            <a:spLocks noGrp="1"/>
          </p:cNvSpPr>
          <p:nvPr>
            <p:ph type="dt" sz="half" idx="2"/>
          </p:nvPr>
        </p:nvSpPr>
        <p:spPr/>
        <p:txBody>
          <a:bodyPr/>
          <a:lstStyle/>
          <a:p>
            <a:r>
              <a:rPr lang="en-GB" noProof="0" dirty="0"/>
              <a:t>24.02.2025</a:t>
            </a:r>
          </a:p>
        </p:txBody>
      </p:sp>
      <p:sp>
        <p:nvSpPr>
          <p:cNvPr id="7" name="Espace réservé du contenu 8">
            <a:extLst>
              <a:ext uri="{FF2B5EF4-FFF2-40B4-BE49-F238E27FC236}">
                <a16:creationId xmlns:a16="http://schemas.microsoft.com/office/drawing/2014/main" id="{19D03830-1E02-1531-29DC-4728D1314DFA}"/>
              </a:ext>
            </a:extLst>
          </p:cNvPr>
          <p:cNvSpPr txBox="1">
            <a:spLocks/>
          </p:cNvSpPr>
          <p:nvPr/>
        </p:nvSpPr>
        <p:spPr>
          <a:xfrm>
            <a:off x="479376" y="980728"/>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Superconductors</a:t>
            </a:r>
          </a:p>
        </p:txBody>
      </p:sp>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3096A99E-5C2D-5D25-B738-7C4F0025ED28}"/>
                  </a:ext>
                </a:extLst>
              </p:cNvPr>
              <p:cNvSpPr txBox="1"/>
              <p:nvPr/>
            </p:nvSpPr>
            <p:spPr>
              <a:xfrm>
                <a:off x="369736" y="1339882"/>
                <a:ext cx="4872112" cy="3046988"/>
              </a:xfrm>
              <a:prstGeom prst="rect">
                <a:avLst/>
              </a:prstGeom>
              <a:noFill/>
            </p:spPr>
            <p:txBody>
              <a:bodyPr wrap="square" rtlCol="0">
                <a:spAutoFit/>
              </a:bodyPr>
              <a:lstStyle/>
              <a:p>
                <a:pPr marL="285750" indent="-285750">
                  <a:buFont typeface="Courier New" panose="02070309020205020404" pitchFamily="49" charset="0"/>
                  <a:buChar char="o"/>
                </a:pPr>
                <a:r>
                  <a:rPr lang="en-GB" sz="1600" noProof="0" dirty="0"/>
                  <a:t>The ability of the system to form Cooper-pairs is the highest where the gap shares the most surface with the Fermi-surface.</a:t>
                </a:r>
              </a:p>
              <a:p>
                <a:pPr marL="285750" indent="-285750">
                  <a:buFont typeface="Courier New" panose="02070309020205020404" pitchFamily="49" charset="0"/>
                  <a:buChar char="o"/>
                </a:pPr>
                <a:r>
                  <a:rPr lang="en-GB" sz="1600" noProof="0" dirty="0"/>
                  <a:t>BCS superconductivity is stronger with decreasing </a:t>
                </a:r>
                <a14:m>
                  <m:oMath xmlns:m="http://schemas.openxmlformats.org/officeDocument/2006/math">
                    <m:r>
                      <a:rPr lang="en-GB" sz="1600" b="0" i="1" noProof="0" smtClean="0">
                        <a:latin typeface="Cambria Math" panose="02040503050406030204" pitchFamily="18" charset="0"/>
                      </a:rPr>
                      <m:t>|</m:t>
                    </m:r>
                    <m:r>
                      <a:rPr lang="en-GB" sz="1600" b="0" i="1" noProof="0" smtClean="0">
                        <a:latin typeface="Cambria Math" panose="02040503050406030204" pitchFamily="18" charset="0"/>
                        <a:ea typeface="Cambria Math" panose="02040503050406030204" pitchFamily="18" charset="0"/>
                      </a:rPr>
                      <m:t>𝜇</m:t>
                    </m:r>
                    <m:r>
                      <a:rPr lang="en-GB" sz="1600" b="0" i="1" noProof="0" smtClean="0">
                        <a:latin typeface="Cambria Math" panose="02040503050406030204" pitchFamily="18" charset="0"/>
                      </a:rPr>
                      <m:t>|</m:t>
                    </m:r>
                  </m:oMath>
                </a14:m>
                <a:r>
                  <a:rPr lang="en-GB" sz="1600" noProof="0" dirty="0"/>
                  <a:t>.</a:t>
                </a:r>
              </a:p>
              <a:p>
                <a:pPr marL="285750" indent="-285750">
                  <a:buFont typeface="Courier New" panose="02070309020205020404" pitchFamily="49" charset="0"/>
                  <a:buChar char="o"/>
                </a:pPr>
                <a:r>
                  <a:rPr lang="en-GB" sz="1600" noProof="0" dirty="0"/>
                  <a:t>The phase gradient is stronger the more Cooper-pairs we have.</a:t>
                </a:r>
              </a:p>
              <a:p>
                <a:pPr marL="285750" indent="-285750">
                  <a:buFont typeface="Courier New" panose="02070309020205020404" pitchFamily="49" charset="0"/>
                  <a:buChar char="o"/>
                </a:pPr>
                <a:r>
                  <a:rPr lang="en-GB" sz="1600" noProof="0" dirty="0"/>
                  <a:t>The supercurrent is proportional to the phase gradient of the gap and is conserved.</a:t>
                </a:r>
              </a:p>
              <a:p>
                <a:endParaRPr lang="en-GB" sz="1600" noProof="0" dirty="0"/>
              </a:p>
              <a:p>
                <a:pPr marL="285750" indent="-285750">
                  <a:buFont typeface="Courier New" panose="02070309020205020404" pitchFamily="49" charset="0"/>
                  <a:buChar char="o"/>
                </a:pPr>
                <a:endParaRPr lang="en-GB" sz="1600" noProof="0" dirty="0"/>
              </a:p>
              <a:p>
                <a:pPr marL="285750" indent="-285750">
                  <a:buFont typeface="Courier New" panose="02070309020205020404" pitchFamily="49" charset="0"/>
                  <a:buChar char="o"/>
                </a:pPr>
                <a:endParaRPr lang="en-GB" sz="1600" noProof="0" dirty="0"/>
              </a:p>
            </p:txBody>
          </p:sp>
        </mc:Choice>
        <mc:Fallback>
          <p:sp>
            <p:nvSpPr>
              <p:cNvPr id="8" name="ZoneTexte 7">
                <a:extLst>
                  <a:ext uri="{FF2B5EF4-FFF2-40B4-BE49-F238E27FC236}">
                    <a16:creationId xmlns:a16="http://schemas.microsoft.com/office/drawing/2014/main" id="{3096A99E-5C2D-5D25-B738-7C4F0025ED28}"/>
                  </a:ext>
                </a:extLst>
              </p:cNvPr>
              <p:cNvSpPr txBox="1">
                <a:spLocks noRot="1" noChangeAspect="1" noMove="1" noResize="1" noEditPoints="1" noAdjustHandles="1" noChangeArrowheads="1" noChangeShapeType="1" noTextEdit="1"/>
              </p:cNvSpPr>
              <p:nvPr/>
            </p:nvSpPr>
            <p:spPr>
              <a:xfrm>
                <a:off x="369736" y="1339882"/>
                <a:ext cx="4872112" cy="3046988"/>
              </a:xfrm>
              <a:prstGeom prst="rect">
                <a:avLst/>
              </a:prstGeom>
              <a:blipFill>
                <a:blip r:embed="rId2"/>
                <a:stretch>
                  <a:fillRect l="-501" t="-600" r="-125"/>
                </a:stretch>
              </a:blipFill>
            </p:spPr>
            <p:txBody>
              <a:bodyPr/>
              <a:lstStyle/>
              <a:p>
                <a:r>
                  <a:rPr lang="en-GB">
                    <a:noFill/>
                  </a:rPr>
                  <a:t> </a:t>
                </a:r>
              </a:p>
            </p:txBody>
          </p:sp>
        </mc:Fallback>
      </mc:AlternateContent>
      <p:sp>
        <p:nvSpPr>
          <p:cNvPr id="9" name="Espace réservé du contenu 8">
            <a:extLst>
              <a:ext uri="{FF2B5EF4-FFF2-40B4-BE49-F238E27FC236}">
                <a16:creationId xmlns:a16="http://schemas.microsoft.com/office/drawing/2014/main" id="{85BC40E7-3FF3-1328-0E86-858CCDAFE28C}"/>
              </a:ext>
            </a:extLst>
          </p:cNvPr>
          <p:cNvSpPr txBox="1">
            <a:spLocks/>
          </p:cNvSpPr>
          <p:nvPr/>
        </p:nvSpPr>
        <p:spPr>
          <a:xfrm>
            <a:off x="5807968" y="1001328"/>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err="1"/>
              <a:t>Altermagnets</a:t>
            </a:r>
            <a:endParaRPr lang="en-GB" noProof="0" dirty="0"/>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14D4FA58-8A8D-4ECF-F31D-9C74F9EF7778}"/>
                  </a:ext>
                </a:extLst>
              </p:cNvPr>
              <p:cNvSpPr txBox="1"/>
              <p:nvPr/>
            </p:nvSpPr>
            <p:spPr>
              <a:xfrm>
                <a:off x="5720752" y="1339882"/>
                <a:ext cx="5337824" cy="2800767"/>
              </a:xfrm>
              <a:prstGeom prst="rect">
                <a:avLst/>
              </a:prstGeom>
              <a:noFill/>
            </p:spPr>
            <p:txBody>
              <a:bodyPr wrap="square" rtlCol="0">
                <a:spAutoFit/>
              </a:bodyPr>
              <a:lstStyle/>
              <a:p>
                <a:pPr marL="285750" indent="-285750">
                  <a:buFont typeface="Courier New" panose="02070309020205020404" pitchFamily="49" charset="0"/>
                  <a:buChar char="o"/>
                </a:pPr>
                <a:r>
                  <a:rPr lang="en-GB" sz="1600" noProof="0" dirty="0"/>
                  <a:t>Exponential decrease of the pairing correlation function </a:t>
                </a:r>
                <a14:m>
                  <m:oMath xmlns:m="http://schemas.openxmlformats.org/officeDocument/2006/math">
                    <m:r>
                      <a:rPr lang="en-GB" sz="1600" i="1" noProof="0" smtClean="0">
                        <a:latin typeface="Cambria Math" panose="02040503050406030204" pitchFamily="18" charset="0"/>
                      </a:rPr>
                      <m:t>⟨</m:t>
                    </m:r>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𝑐</m:t>
                        </m:r>
                      </m:e>
                      <m:sub>
                        <m:r>
                          <a:rPr lang="en-GB" sz="1600" b="0" i="1" noProof="0" smtClean="0">
                            <a:latin typeface="Cambria Math" panose="02040503050406030204" pitchFamily="18" charset="0"/>
                          </a:rPr>
                          <m:t>𝑖</m:t>
                        </m:r>
                        <m:r>
                          <a:rPr lang="en-GB" sz="1600" b="0" i="1" noProof="0" smtClean="0">
                            <a:latin typeface="Cambria Math" panose="02040503050406030204" pitchFamily="18" charset="0"/>
                            <a:ea typeface="Cambria Math" panose="02040503050406030204" pitchFamily="18" charset="0"/>
                          </a:rPr>
                          <m:t>↑</m:t>
                        </m:r>
                      </m:sub>
                    </m:sSub>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𝑐</m:t>
                        </m:r>
                      </m:e>
                      <m:sub>
                        <m:r>
                          <a:rPr lang="en-GB" sz="1600" b="0" i="1" noProof="0" smtClean="0">
                            <a:latin typeface="Cambria Math" panose="02040503050406030204" pitchFamily="18" charset="0"/>
                          </a:rPr>
                          <m:t>𝑖</m:t>
                        </m:r>
                        <m:r>
                          <a:rPr lang="en-GB" sz="1600" b="0" i="1" noProof="0" smtClean="0">
                            <a:latin typeface="Cambria Math" panose="02040503050406030204" pitchFamily="18" charset="0"/>
                            <a:ea typeface="Cambria Math" panose="02040503050406030204" pitchFamily="18" charset="0"/>
                          </a:rPr>
                          <m:t>↓</m:t>
                        </m:r>
                      </m:sub>
                    </m:sSub>
                    <m:r>
                      <a:rPr lang="en-GB" sz="1600" i="1" noProof="0" smtClean="0">
                        <a:latin typeface="Cambria Math" panose="02040503050406030204" pitchFamily="18" charset="0"/>
                      </a:rPr>
                      <m:t>⟩</m:t>
                    </m:r>
                  </m:oMath>
                </a14:m>
                <a:r>
                  <a:rPr lang="en-GB" sz="1600" noProof="0" dirty="0"/>
                  <a:t> modulated by oscillations.</a:t>
                </a:r>
              </a:p>
              <a:p>
                <a:pPr marL="285750" indent="-285750">
                  <a:buFont typeface="Courier New" panose="02070309020205020404" pitchFamily="49" charset="0"/>
                  <a:buChar char="o"/>
                </a:pPr>
                <a:r>
                  <a:rPr lang="en-GB" sz="1600" noProof="0" dirty="0"/>
                  <a:t>Oscillations frequency is higher than in the FM.</a:t>
                </a:r>
              </a:p>
              <a:p>
                <a:pPr marL="285750" indent="-285750">
                  <a:buFont typeface="Courier New" panose="02070309020205020404" pitchFamily="49" charset="0"/>
                  <a:buChar char="o"/>
                </a:pPr>
                <a:r>
                  <a:rPr lang="en-GB" sz="1600" noProof="0" dirty="0"/>
                  <a:t>Penetration depth is smaller than the FM.</a:t>
                </a:r>
              </a:p>
              <a:p>
                <a:pPr marL="285750" indent="-285750">
                  <a:buFont typeface="Courier New" panose="02070309020205020404" pitchFamily="49" charset="0"/>
                  <a:buChar char="o"/>
                </a:pPr>
                <a:r>
                  <a:rPr lang="en-GB" sz="1600" noProof="0" dirty="0"/>
                  <a:t>In SC-AM junctions, the oscillations keep their shape regardless of the diagonal of straight interface, however the Cooper pair amplitude experiences oscillations of shorter frequency with the diagonal interface. Anisotropy of the pair-breaking, is due to the momentum dependence of the AM band structure.</a:t>
                </a:r>
              </a:p>
              <a:p>
                <a:pPr marL="285750" indent="-285750">
                  <a:buFont typeface="Courier New" panose="02070309020205020404" pitchFamily="49" charset="0"/>
                  <a:buChar char="o"/>
                </a:pPr>
                <a:endParaRPr lang="en-GB" sz="1600" noProof="0" dirty="0"/>
              </a:p>
            </p:txBody>
          </p:sp>
        </mc:Choice>
        <mc:Fallback>
          <p:sp>
            <p:nvSpPr>
              <p:cNvPr id="10" name="ZoneTexte 9">
                <a:extLst>
                  <a:ext uri="{FF2B5EF4-FFF2-40B4-BE49-F238E27FC236}">
                    <a16:creationId xmlns:a16="http://schemas.microsoft.com/office/drawing/2014/main" id="{14D4FA58-8A8D-4ECF-F31D-9C74F9EF7778}"/>
                  </a:ext>
                </a:extLst>
              </p:cNvPr>
              <p:cNvSpPr txBox="1">
                <a:spLocks noRot="1" noChangeAspect="1" noMove="1" noResize="1" noEditPoints="1" noAdjustHandles="1" noChangeArrowheads="1" noChangeShapeType="1" noTextEdit="1"/>
              </p:cNvSpPr>
              <p:nvPr/>
            </p:nvSpPr>
            <p:spPr>
              <a:xfrm>
                <a:off x="5720752" y="1339882"/>
                <a:ext cx="5337824" cy="2800767"/>
              </a:xfrm>
              <a:prstGeom prst="rect">
                <a:avLst/>
              </a:prstGeom>
              <a:blipFill>
                <a:blip r:embed="rId3"/>
                <a:stretch>
                  <a:fillRect l="-457" t="-654" r="-114"/>
                </a:stretch>
              </a:blipFill>
            </p:spPr>
            <p:txBody>
              <a:bodyPr/>
              <a:lstStyle/>
              <a:p>
                <a:r>
                  <a:rPr lang="en-GB">
                    <a:noFill/>
                  </a:rPr>
                  <a:t> </a:t>
                </a:r>
              </a:p>
            </p:txBody>
          </p:sp>
        </mc:Fallback>
      </mc:AlternateContent>
      <p:sp>
        <p:nvSpPr>
          <p:cNvPr id="11" name="Espace réservé du contenu 8">
            <a:extLst>
              <a:ext uri="{FF2B5EF4-FFF2-40B4-BE49-F238E27FC236}">
                <a16:creationId xmlns:a16="http://schemas.microsoft.com/office/drawing/2014/main" id="{2240E498-065E-1C52-22EF-CC31A8D07F6A}"/>
              </a:ext>
            </a:extLst>
          </p:cNvPr>
          <p:cNvSpPr txBox="1">
            <a:spLocks/>
          </p:cNvSpPr>
          <p:nvPr/>
        </p:nvSpPr>
        <p:spPr>
          <a:xfrm>
            <a:off x="478640" y="3880739"/>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Simulations</a:t>
            </a:r>
          </a:p>
        </p:txBody>
      </p:sp>
      <p:sp>
        <p:nvSpPr>
          <p:cNvPr id="12" name="ZoneTexte 11">
            <a:extLst>
              <a:ext uri="{FF2B5EF4-FFF2-40B4-BE49-F238E27FC236}">
                <a16:creationId xmlns:a16="http://schemas.microsoft.com/office/drawing/2014/main" id="{32C8E761-DCD3-7454-38BC-07236E223B58}"/>
              </a:ext>
            </a:extLst>
          </p:cNvPr>
          <p:cNvSpPr txBox="1"/>
          <p:nvPr/>
        </p:nvSpPr>
        <p:spPr>
          <a:xfrm>
            <a:off x="369736" y="4157224"/>
            <a:ext cx="4872112" cy="1569660"/>
          </a:xfrm>
          <a:prstGeom prst="rect">
            <a:avLst/>
          </a:prstGeom>
          <a:noFill/>
        </p:spPr>
        <p:txBody>
          <a:bodyPr wrap="square" rtlCol="0">
            <a:spAutoFit/>
          </a:bodyPr>
          <a:lstStyle/>
          <a:p>
            <a:pPr marL="285750" indent="-285750">
              <a:buFont typeface="Courier New" panose="02070309020205020404" pitchFamily="49" charset="0"/>
              <a:buChar char="o"/>
            </a:pPr>
            <a:r>
              <a:rPr lang="en-GB" sz="1600" dirty="0"/>
              <a:t>Friedel oscillations due to the open boundary conditions and possible presence of Andreev bound states.</a:t>
            </a:r>
          </a:p>
          <a:p>
            <a:pPr marL="285750" indent="-285750">
              <a:buFont typeface="Courier New" panose="02070309020205020404" pitchFamily="49" charset="0"/>
              <a:buChar char="o"/>
            </a:pPr>
            <a:r>
              <a:rPr lang="en-GB" sz="1600" dirty="0"/>
              <a:t>Accuracy of the results can be increased with a higher lattice definition. Need of a better architecture.</a:t>
            </a:r>
          </a:p>
        </p:txBody>
      </p:sp>
      <p:pic>
        <p:nvPicPr>
          <p:cNvPr id="13" name="Image 12">
            <a:extLst>
              <a:ext uri="{FF2B5EF4-FFF2-40B4-BE49-F238E27FC236}">
                <a16:creationId xmlns:a16="http://schemas.microsoft.com/office/drawing/2014/main" id="{5BAAE1D5-8099-B2DD-0653-A750EA69C6BD}"/>
              </a:ext>
            </a:extLst>
          </p:cNvPr>
          <p:cNvPicPr>
            <a:picLocks noChangeAspect="1"/>
          </p:cNvPicPr>
          <p:nvPr/>
        </p:nvPicPr>
        <p:blipFill>
          <a:blip r:embed="rId4"/>
          <a:srcRect l="28321" r="28011" b="58794"/>
          <a:stretch/>
        </p:blipFill>
        <p:spPr>
          <a:xfrm>
            <a:off x="8203850" y="4393209"/>
            <a:ext cx="2954777" cy="1836204"/>
          </a:xfrm>
          <a:prstGeom prst="rect">
            <a:avLst/>
          </a:prstGeom>
        </p:spPr>
      </p:pic>
      <p:sp>
        <p:nvSpPr>
          <p:cNvPr id="14" name="ZoneTexte 13">
            <a:extLst>
              <a:ext uri="{FF2B5EF4-FFF2-40B4-BE49-F238E27FC236}">
                <a16:creationId xmlns:a16="http://schemas.microsoft.com/office/drawing/2014/main" id="{D01FF8C7-54BC-FFD2-9BCC-444DA2B13E4E}"/>
              </a:ext>
            </a:extLst>
          </p:cNvPr>
          <p:cNvSpPr txBox="1"/>
          <p:nvPr/>
        </p:nvSpPr>
        <p:spPr>
          <a:xfrm>
            <a:off x="11158627" y="5890859"/>
            <a:ext cx="648072" cy="338554"/>
          </a:xfrm>
          <a:prstGeom prst="rect">
            <a:avLst/>
          </a:prstGeom>
          <a:noFill/>
        </p:spPr>
        <p:txBody>
          <a:bodyPr wrap="square" rtlCol="0">
            <a:spAutoFit/>
          </a:bodyPr>
          <a:lstStyle/>
          <a:p>
            <a:r>
              <a:rPr lang="en-GB" sz="1600" noProof="0" dirty="0"/>
              <a:t>[6]</a:t>
            </a:r>
          </a:p>
        </p:txBody>
      </p:sp>
      <p:sp>
        <p:nvSpPr>
          <p:cNvPr id="15" name="ZoneTexte 14">
            <a:extLst>
              <a:ext uri="{FF2B5EF4-FFF2-40B4-BE49-F238E27FC236}">
                <a16:creationId xmlns:a16="http://schemas.microsoft.com/office/drawing/2014/main" id="{FB9A4C5C-D366-C879-27D5-FDFE6E0F0C7D}"/>
              </a:ext>
            </a:extLst>
          </p:cNvPr>
          <p:cNvSpPr txBox="1"/>
          <p:nvPr/>
        </p:nvSpPr>
        <p:spPr>
          <a:xfrm>
            <a:off x="9336360" y="4074728"/>
            <a:ext cx="792088" cy="369332"/>
          </a:xfrm>
          <a:prstGeom prst="rect">
            <a:avLst/>
          </a:prstGeom>
          <a:noFill/>
        </p:spPr>
        <p:txBody>
          <a:bodyPr wrap="square" rtlCol="0">
            <a:spAutoFit/>
          </a:bodyPr>
          <a:lstStyle/>
          <a:p>
            <a:r>
              <a:rPr lang="en-GB" dirty="0"/>
              <a:t>AM</a:t>
            </a:r>
          </a:p>
        </p:txBody>
      </p:sp>
    </p:spTree>
    <p:extLst>
      <p:ext uri="{BB962C8B-B14F-4D97-AF65-F5344CB8AC3E}">
        <p14:creationId xmlns:p14="http://schemas.microsoft.com/office/powerpoint/2010/main" val="200986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00476C-226E-E97F-8686-0E220DFB7B14}"/>
              </a:ext>
            </a:extLst>
          </p:cNvPr>
          <p:cNvSpPr>
            <a:spLocks noGrp="1"/>
          </p:cNvSpPr>
          <p:nvPr>
            <p:ph type="title"/>
          </p:nvPr>
        </p:nvSpPr>
        <p:spPr/>
        <p:txBody>
          <a:bodyPr/>
          <a:lstStyle/>
          <a:p>
            <a:r>
              <a:rPr lang="en-GB" dirty="0"/>
              <a:t>Outlook</a:t>
            </a:r>
          </a:p>
        </p:txBody>
      </p:sp>
      <p:sp>
        <p:nvSpPr>
          <p:cNvPr id="4" name="Espace réservé du pied de page 3">
            <a:extLst>
              <a:ext uri="{FF2B5EF4-FFF2-40B4-BE49-F238E27FC236}">
                <a16:creationId xmlns:a16="http://schemas.microsoft.com/office/drawing/2014/main" id="{8A110B3A-CEE8-210C-C370-1CE9A800CADE}"/>
              </a:ext>
            </a:extLst>
          </p:cNvPr>
          <p:cNvSpPr>
            <a:spLocks noGrp="1"/>
          </p:cNvSpPr>
          <p:nvPr>
            <p:ph type="ftr" sz="quarter" idx="3"/>
          </p:nvPr>
        </p:nvSpPr>
        <p:spPr/>
        <p:txBody>
          <a:bodyPr/>
          <a:lstStyle/>
          <a:p>
            <a:r>
              <a:rPr lang="en-US"/>
              <a:t>Proximity Effects in Altermagnetic Systems</a:t>
            </a:r>
            <a:endParaRPr lang="de-DE" dirty="0"/>
          </a:p>
        </p:txBody>
      </p:sp>
      <p:sp>
        <p:nvSpPr>
          <p:cNvPr id="5" name="Espace réservé du numéro de diapositive 4">
            <a:extLst>
              <a:ext uri="{FF2B5EF4-FFF2-40B4-BE49-F238E27FC236}">
                <a16:creationId xmlns:a16="http://schemas.microsoft.com/office/drawing/2014/main" id="{5504DEDD-165D-4CDB-34CD-6324DD255590}"/>
              </a:ext>
            </a:extLst>
          </p:cNvPr>
          <p:cNvSpPr>
            <a:spLocks noGrp="1"/>
          </p:cNvSpPr>
          <p:nvPr>
            <p:ph type="sldNum" sz="quarter" idx="4"/>
          </p:nvPr>
        </p:nvSpPr>
        <p:spPr/>
        <p:txBody>
          <a:bodyPr/>
          <a:lstStyle/>
          <a:p>
            <a:fld id="{C05EE493-AD2E-4872-B2F6-8F12A747F0A5}" type="slidenum">
              <a:rPr lang="de-DE" smtClean="0"/>
              <a:pPr/>
              <a:t>37</a:t>
            </a:fld>
            <a:endParaRPr lang="de-DE" dirty="0"/>
          </a:p>
        </p:txBody>
      </p:sp>
      <p:sp>
        <p:nvSpPr>
          <p:cNvPr id="6" name="Espace réservé de la date 5">
            <a:extLst>
              <a:ext uri="{FF2B5EF4-FFF2-40B4-BE49-F238E27FC236}">
                <a16:creationId xmlns:a16="http://schemas.microsoft.com/office/drawing/2014/main" id="{560AB0EF-401B-35BF-811B-4B2B43FF5927}"/>
              </a:ext>
            </a:extLst>
          </p:cNvPr>
          <p:cNvSpPr>
            <a:spLocks noGrp="1"/>
          </p:cNvSpPr>
          <p:nvPr>
            <p:ph type="dt" sz="half" idx="2"/>
          </p:nvPr>
        </p:nvSpPr>
        <p:spPr/>
        <p:txBody>
          <a:bodyPr/>
          <a:lstStyle/>
          <a:p>
            <a:r>
              <a:rPr lang="fr-FR"/>
              <a:t>24.02.2025</a:t>
            </a:r>
            <a:endParaRPr lang="de-DE" dirty="0"/>
          </a:p>
        </p:txBody>
      </p:sp>
      <p:pic>
        <p:nvPicPr>
          <p:cNvPr id="7" name="Espace réservé du contenu 7">
            <a:extLst>
              <a:ext uri="{FF2B5EF4-FFF2-40B4-BE49-F238E27FC236}">
                <a16:creationId xmlns:a16="http://schemas.microsoft.com/office/drawing/2014/main" id="{D15437DD-6B84-423E-F3FF-DA419A1AD0C8}"/>
              </a:ext>
            </a:extLst>
          </p:cNvPr>
          <p:cNvPicPr>
            <a:picLocks noChangeAspect="1"/>
          </p:cNvPicPr>
          <p:nvPr/>
        </p:nvPicPr>
        <p:blipFill>
          <a:blip r:embed="rId2"/>
          <a:stretch>
            <a:fillRect/>
          </a:stretch>
        </p:blipFill>
        <p:spPr>
          <a:xfrm>
            <a:off x="6443874" y="829316"/>
            <a:ext cx="4871088" cy="1836204"/>
          </a:xfrm>
          <a:prstGeom prst="rect">
            <a:avLst/>
          </a:prstGeom>
        </p:spPr>
      </p:pic>
      <p:pic>
        <p:nvPicPr>
          <p:cNvPr id="8" name="Image 7">
            <a:extLst>
              <a:ext uri="{FF2B5EF4-FFF2-40B4-BE49-F238E27FC236}">
                <a16:creationId xmlns:a16="http://schemas.microsoft.com/office/drawing/2014/main" id="{AB3DEEF1-1ED9-4411-B671-A8AC8CEA2080}"/>
              </a:ext>
            </a:extLst>
          </p:cNvPr>
          <p:cNvPicPr>
            <a:picLocks noChangeAspect="1"/>
          </p:cNvPicPr>
          <p:nvPr/>
        </p:nvPicPr>
        <p:blipFill>
          <a:blip r:embed="rId3"/>
          <a:srcRect l="28321" r="28011" b="58794"/>
          <a:stretch/>
        </p:blipFill>
        <p:spPr>
          <a:xfrm>
            <a:off x="8112224" y="3274379"/>
            <a:ext cx="2954777" cy="1836204"/>
          </a:xfrm>
          <a:prstGeom prst="rect">
            <a:avLst/>
          </a:prstGeom>
        </p:spPr>
      </p:pic>
      <p:sp>
        <p:nvSpPr>
          <p:cNvPr id="9" name="ZoneTexte 8">
            <a:extLst>
              <a:ext uri="{FF2B5EF4-FFF2-40B4-BE49-F238E27FC236}">
                <a16:creationId xmlns:a16="http://schemas.microsoft.com/office/drawing/2014/main" id="{9FE1E507-E49A-472A-B012-A01C28AB488C}"/>
              </a:ext>
            </a:extLst>
          </p:cNvPr>
          <p:cNvSpPr txBox="1"/>
          <p:nvPr/>
        </p:nvSpPr>
        <p:spPr>
          <a:xfrm>
            <a:off x="11067001" y="4736557"/>
            <a:ext cx="648072" cy="338554"/>
          </a:xfrm>
          <a:prstGeom prst="rect">
            <a:avLst/>
          </a:prstGeom>
          <a:noFill/>
        </p:spPr>
        <p:txBody>
          <a:bodyPr wrap="square" rtlCol="0">
            <a:spAutoFit/>
          </a:bodyPr>
          <a:lstStyle/>
          <a:p>
            <a:r>
              <a:rPr lang="en-GB" sz="1600" noProof="0" dirty="0"/>
              <a:t>[6]</a:t>
            </a:r>
          </a:p>
        </p:txBody>
      </p:sp>
      <mc:AlternateContent xmlns:mc="http://schemas.openxmlformats.org/markup-compatibility/2006">
        <mc:Choice xmlns:a14="http://schemas.microsoft.com/office/drawing/2010/main" Requires="a14">
          <p:sp>
            <p:nvSpPr>
              <p:cNvPr id="10" name="Espace réservé du contenu 8">
                <a:extLst>
                  <a:ext uri="{FF2B5EF4-FFF2-40B4-BE49-F238E27FC236}">
                    <a16:creationId xmlns:a16="http://schemas.microsoft.com/office/drawing/2014/main" id="{DAA61798-C42C-16E9-32D5-E1709693C530}"/>
                  </a:ext>
                </a:extLst>
              </p:cNvPr>
              <p:cNvSpPr txBox="1">
                <a:spLocks/>
              </p:cNvSpPr>
              <p:nvPr/>
            </p:nvSpPr>
            <p:spPr>
              <a:xfrm>
                <a:off x="431800" y="1124744"/>
                <a:ext cx="4784896"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The interest of </a:t>
                </a:r>
                <a14:m>
                  <m:oMath xmlns:m="http://schemas.openxmlformats.org/officeDocument/2006/math">
                    <m:r>
                      <a:rPr lang="en-GB" sz="1800" i="1" noProof="0" dirty="0" smtClean="0">
                        <a:latin typeface="Cambria Math" panose="02040503050406030204" pitchFamily="18" charset="0"/>
                      </a:rPr>
                      <m:t>𝑑</m:t>
                    </m:r>
                  </m:oMath>
                </a14:m>
                <a:r>
                  <a:rPr lang="en-GB" noProof="0" dirty="0"/>
                  <a:t>-wave superconductivity in AM</a:t>
                </a:r>
              </a:p>
            </p:txBody>
          </p:sp>
        </mc:Choice>
        <mc:Fallback>
          <p:sp>
            <p:nvSpPr>
              <p:cNvPr id="10" name="Espace réservé du contenu 8">
                <a:extLst>
                  <a:ext uri="{FF2B5EF4-FFF2-40B4-BE49-F238E27FC236}">
                    <a16:creationId xmlns:a16="http://schemas.microsoft.com/office/drawing/2014/main" id="{DAA61798-C42C-16E9-32D5-E1709693C530}"/>
                  </a:ext>
                </a:extLst>
              </p:cNvPr>
              <p:cNvSpPr txBox="1">
                <a:spLocks noRot="1" noChangeAspect="1" noMove="1" noResize="1" noEditPoints="1" noAdjustHandles="1" noChangeArrowheads="1" noChangeShapeType="1" noTextEdit="1"/>
              </p:cNvSpPr>
              <p:nvPr/>
            </p:nvSpPr>
            <p:spPr>
              <a:xfrm>
                <a:off x="431800" y="1124744"/>
                <a:ext cx="4784896" cy="338554"/>
              </a:xfrm>
              <a:prstGeom prst="rect">
                <a:avLst/>
              </a:prstGeom>
              <a:blipFill>
                <a:blip r:embed="rId4"/>
                <a:stretch>
                  <a:fillRect l="-2675" t="-12727" b="-16364"/>
                </a:stretch>
              </a:blipFill>
            </p:spPr>
            <p:txBody>
              <a:bodyPr/>
              <a:lstStyle/>
              <a:p>
                <a:r>
                  <a:rPr lang="en-GB">
                    <a:noFill/>
                  </a:rPr>
                  <a:t> </a:t>
                </a:r>
              </a:p>
            </p:txBody>
          </p:sp>
        </mc:Fallback>
      </mc:AlternateContent>
      <p:sp>
        <p:nvSpPr>
          <p:cNvPr id="11" name="ZoneTexte 10">
            <a:extLst>
              <a:ext uri="{FF2B5EF4-FFF2-40B4-BE49-F238E27FC236}">
                <a16:creationId xmlns:a16="http://schemas.microsoft.com/office/drawing/2014/main" id="{89E8D09C-8583-748B-6E4F-9179466D6F69}"/>
              </a:ext>
            </a:extLst>
          </p:cNvPr>
          <p:cNvSpPr txBox="1"/>
          <p:nvPr/>
        </p:nvSpPr>
        <p:spPr>
          <a:xfrm>
            <a:off x="335360" y="1412776"/>
            <a:ext cx="4728096" cy="1815882"/>
          </a:xfrm>
          <a:prstGeom prst="rect">
            <a:avLst/>
          </a:prstGeom>
          <a:noFill/>
        </p:spPr>
        <p:txBody>
          <a:bodyPr wrap="square" rtlCol="0">
            <a:spAutoFit/>
          </a:bodyPr>
          <a:lstStyle/>
          <a:p>
            <a:r>
              <a:rPr lang="en-GB" sz="1600" dirty="0"/>
              <a:t>The spin polarized energy surface of the AM can have influence on the d-wave superconductivity. The d-wave superconductivity shows different energy surfaces for its positive and negative phase part (red and blue).</a:t>
            </a:r>
          </a:p>
          <a:p>
            <a:r>
              <a:rPr lang="en-GB" sz="1600" dirty="0"/>
              <a:t>Due to this anisotropy, the case of study of a diagonal interface can be of particular interest.</a:t>
            </a:r>
          </a:p>
        </p:txBody>
      </p:sp>
      <p:pic>
        <p:nvPicPr>
          <p:cNvPr id="12" name="Image 11">
            <a:extLst>
              <a:ext uri="{FF2B5EF4-FFF2-40B4-BE49-F238E27FC236}">
                <a16:creationId xmlns:a16="http://schemas.microsoft.com/office/drawing/2014/main" id="{12ACFFCB-709E-EB60-7DD3-FBA57D74AFDC}"/>
              </a:ext>
            </a:extLst>
          </p:cNvPr>
          <p:cNvPicPr>
            <a:picLocks noChangeAspect="1"/>
          </p:cNvPicPr>
          <p:nvPr/>
        </p:nvPicPr>
        <p:blipFill>
          <a:blip r:embed="rId5"/>
          <a:stretch>
            <a:fillRect/>
          </a:stretch>
        </p:blipFill>
        <p:spPr>
          <a:xfrm>
            <a:off x="966296" y="3645024"/>
            <a:ext cx="2075843" cy="449581"/>
          </a:xfrm>
          <a:prstGeom prst="rect">
            <a:avLst/>
          </a:prstGeom>
        </p:spPr>
      </p:pic>
      <p:pic>
        <p:nvPicPr>
          <p:cNvPr id="13" name="Image 12">
            <a:extLst>
              <a:ext uri="{FF2B5EF4-FFF2-40B4-BE49-F238E27FC236}">
                <a16:creationId xmlns:a16="http://schemas.microsoft.com/office/drawing/2014/main" id="{3AB270CE-A2E2-3A34-3EEB-90C3624BC3C0}"/>
              </a:ext>
            </a:extLst>
          </p:cNvPr>
          <p:cNvPicPr>
            <a:picLocks noChangeAspect="1"/>
          </p:cNvPicPr>
          <p:nvPr/>
        </p:nvPicPr>
        <p:blipFill>
          <a:blip r:embed="rId6"/>
          <a:srcRect t="57096" b="22524"/>
          <a:stretch/>
        </p:blipFill>
        <p:spPr>
          <a:xfrm>
            <a:off x="782513" y="4094605"/>
            <a:ext cx="2954777" cy="516510"/>
          </a:xfrm>
          <a:prstGeom prst="rect">
            <a:avLst/>
          </a:prstGeom>
        </p:spPr>
      </p:pic>
      <p:pic>
        <p:nvPicPr>
          <p:cNvPr id="14" name="Image 13">
            <a:extLst>
              <a:ext uri="{FF2B5EF4-FFF2-40B4-BE49-F238E27FC236}">
                <a16:creationId xmlns:a16="http://schemas.microsoft.com/office/drawing/2014/main" id="{97910702-0C21-FA54-D2A8-4115EC9DBAF4}"/>
              </a:ext>
            </a:extLst>
          </p:cNvPr>
          <p:cNvPicPr>
            <a:picLocks noChangeAspect="1"/>
          </p:cNvPicPr>
          <p:nvPr/>
        </p:nvPicPr>
        <p:blipFill>
          <a:blip r:embed="rId7"/>
          <a:srcRect t="71459"/>
          <a:stretch/>
        </p:blipFill>
        <p:spPr>
          <a:xfrm>
            <a:off x="3737290" y="4183167"/>
            <a:ext cx="918550" cy="427948"/>
          </a:xfrm>
          <a:prstGeom prst="rect">
            <a:avLst/>
          </a:prstGeom>
        </p:spPr>
      </p:pic>
      <p:sp>
        <p:nvSpPr>
          <p:cNvPr id="16" name="ZoneTexte 15">
            <a:extLst>
              <a:ext uri="{FF2B5EF4-FFF2-40B4-BE49-F238E27FC236}">
                <a16:creationId xmlns:a16="http://schemas.microsoft.com/office/drawing/2014/main" id="{2F8DB88D-F98F-F8EB-992A-D75AE286D093}"/>
              </a:ext>
            </a:extLst>
          </p:cNvPr>
          <p:cNvSpPr txBox="1"/>
          <p:nvPr/>
        </p:nvSpPr>
        <p:spPr>
          <a:xfrm>
            <a:off x="10259836" y="859587"/>
            <a:ext cx="360040" cy="369332"/>
          </a:xfrm>
          <a:prstGeom prst="rect">
            <a:avLst/>
          </a:prstGeom>
          <a:noFill/>
        </p:spPr>
        <p:txBody>
          <a:bodyPr wrap="square" rtlCol="0">
            <a:spAutoFit/>
          </a:bodyPr>
          <a:lstStyle/>
          <a:p>
            <a:r>
              <a:rPr lang="en-GB" dirty="0"/>
              <a:t>+</a:t>
            </a:r>
          </a:p>
        </p:txBody>
      </p:sp>
      <p:sp>
        <p:nvSpPr>
          <p:cNvPr id="17" name="ZoneTexte 16">
            <a:extLst>
              <a:ext uri="{FF2B5EF4-FFF2-40B4-BE49-F238E27FC236}">
                <a16:creationId xmlns:a16="http://schemas.microsoft.com/office/drawing/2014/main" id="{DD73EE93-C59B-B373-BD98-A6C83C43FD9B}"/>
              </a:ext>
            </a:extLst>
          </p:cNvPr>
          <p:cNvSpPr txBox="1"/>
          <p:nvPr/>
        </p:nvSpPr>
        <p:spPr>
          <a:xfrm>
            <a:off x="10815063" y="1378086"/>
            <a:ext cx="360040" cy="369332"/>
          </a:xfrm>
          <a:prstGeom prst="rect">
            <a:avLst/>
          </a:prstGeom>
          <a:noFill/>
        </p:spPr>
        <p:txBody>
          <a:bodyPr wrap="square" rtlCol="0">
            <a:spAutoFit/>
          </a:bodyPr>
          <a:lstStyle/>
          <a:p>
            <a:r>
              <a:rPr lang="en-GB" b="1" dirty="0"/>
              <a:t>-</a:t>
            </a:r>
          </a:p>
        </p:txBody>
      </p:sp>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D54F9CCC-BA56-0B06-D018-585C50784B2B}"/>
                  </a:ext>
                </a:extLst>
              </p:cNvPr>
              <p:cNvSpPr txBox="1"/>
              <p:nvPr/>
            </p:nvSpPr>
            <p:spPr>
              <a:xfrm>
                <a:off x="405944" y="4933923"/>
                <a:ext cx="2954777" cy="4110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𝑦</m:t>
                                  </m:r>
                                </m:sub>
                              </m:sSub>
                            </m:e>
                          </m:d>
                        </m:e>
                      </m:func>
                      <m:r>
                        <a:rPr lang="en-US" b="0" i="1" smtClean="0">
                          <a:latin typeface="Cambria Math" panose="02040503050406030204" pitchFamily="18" charset="0"/>
                        </a:rPr>
                        <m:t>)</m:t>
                      </m:r>
                    </m:oMath>
                  </m:oMathPara>
                </a14:m>
                <a:endParaRPr lang="en-GB" dirty="0"/>
              </a:p>
            </p:txBody>
          </p:sp>
        </mc:Choice>
        <mc:Fallback>
          <p:sp>
            <p:nvSpPr>
              <p:cNvPr id="18" name="ZoneTexte 17">
                <a:extLst>
                  <a:ext uri="{FF2B5EF4-FFF2-40B4-BE49-F238E27FC236}">
                    <a16:creationId xmlns:a16="http://schemas.microsoft.com/office/drawing/2014/main" id="{D54F9CCC-BA56-0B06-D018-585C50784B2B}"/>
                  </a:ext>
                </a:extLst>
              </p:cNvPr>
              <p:cNvSpPr txBox="1">
                <a:spLocks noRot="1" noChangeAspect="1" noMove="1" noResize="1" noEditPoints="1" noAdjustHandles="1" noChangeArrowheads="1" noChangeShapeType="1" noTextEdit="1"/>
              </p:cNvSpPr>
              <p:nvPr/>
            </p:nvSpPr>
            <p:spPr>
              <a:xfrm>
                <a:off x="405944" y="4933923"/>
                <a:ext cx="2954777" cy="411010"/>
              </a:xfrm>
              <a:prstGeom prst="rect">
                <a:avLst/>
              </a:prstGeom>
              <a:blipFill>
                <a:blip r:embed="rId8"/>
                <a:stretch>
                  <a:fillRect b="-735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9" name="ZoneTexte 18">
                <a:extLst>
                  <a:ext uri="{FF2B5EF4-FFF2-40B4-BE49-F238E27FC236}">
                    <a16:creationId xmlns:a16="http://schemas.microsoft.com/office/drawing/2014/main" id="{206423D2-4165-2730-511F-D767F5BE464E}"/>
                  </a:ext>
                </a:extLst>
              </p:cNvPr>
              <p:cNvSpPr txBox="1"/>
              <p:nvPr/>
            </p:nvSpPr>
            <p:spPr>
              <a:xfrm>
                <a:off x="405944" y="5306170"/>
                <a:ext cx="3575968" cy="391261"/>
              </a:xfrm>
              <a:prstGeom prst="rect">
                <a:avLst/>
              </a:prstGeom>
              <a:noFill/>
            </p:spPr>
            <p:txBody>
              <a:bodyPr wrap="square" rtlCol="0">
                <a:spAutoFit/>
              </a:bodyPr>
              <a:lstStyle/>
              <a:p>
                <a:r>
                  <a:rPr lang="en-GB" sz="1600" dirty="0"/>
                  <a:t>Along</a:t>
                </a:r>
                <a:r>
                  <a:rPr lang="en-GB"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𝑦</m:t>
                        </m:r>
                      </m:sub>
                    </m:sSub>
                  </m:oMath>
                </a14:m>
                <a:r>
                  <a:rPr lang="en-GB" sz="1600" dirty="0"/>
                  <a:t>, the gap vanishes.</a:t>
                </a:r>
              </a:p>
            </p:txBody>
          </p:sp>
        </mc:Choice>
        <mc:Fallback>
          <p:sp>
            <p:nvSpPr>
              <p:cNvPr id="19" name="ZoneTexte 18">
                <a:extLst>
                  <a:ext uri="{FF2B5EF4-FFF2-40B4-BE49-F238E27FC236}">
                    <a16:creationId xmlns:a16="http://schemas.microsoft.com/office/drawing/2014/main" id="{206423D2-4165-2730-511F-D767F5BE464E}"/>
                  </a:ext>
                </a:extLst>
              </p:cNvPr>
              <p:cNvSpPr txBox="1">
                <a:spLocks noRot="1" noChangeAspect="1" noMove="1" noResize="1" noEditPoints="1" noAdjustHandles="1" noChangeArrowheads="1" noChangeShapeType="1" noTextEdit="1"/>
              </p:cNvSpPr>
              <p:nvPr/>
            </p:nvSpPr>
            <p:spPr>
              <a:xfrm>
                <a:off x="405944" y="5306170"/>
                <a:ext cx="3575968" cy="391261"/>
              </a:xfrm>
              <a:prstGeom prst="rect">
                <a:avLst/>
              </a:prstGeom>
              <a:blipFill>
                <a:blip r:embed="rId9"/>
                <a:stretch>
                  <a:fillRect l="-1024" b="-1076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 name="ZoneTexte 19">
                <a:extLst>
                  <a:ext uri="{FF2B5EF4-FFF2-40B4-BE49-F238E27FC236}">
                    <a16:creationId xmlns:a16="http://schemas.microsoft.com/office/drawing/2014/main" id="{E680BBA6-4C49-2FA0-CCED-6447660066A0}"/>
                  </a:ext>
                </a:extLst>
              </p:cNvPr>
              <p:cNvSpPr txBox="1"/>
              <p:nvPr/>
            </p:nvSpPr>
            <p:spPr>
              <a:xfrm>
                <a:off x="6744072" y="5344933"/>
                <a:ext cx="4871088" cy="830997"/>
              </a:xfrm>
              <a:prstGeom prst="rect">
                <a:avLst/>
              </a:prstGeom>
              <a:noFill/>
            </p:spPr>
            <p:txBody>
              <a:bodyPr wrap="square" rtlCol="0">
                <a:spAutoFit/>
              </a:bodyPr>
              <a:lstStyle/>
              <a:p>
                <a:pPr marL="285750" indent="-285750">
                  <a:buFont typeface="Wingdings" panose="05000000000000000000" pitchFamily="2" charset="2"/>
                  <a:buChar char="Ø"/>
                </a:pPr>
                <a:r>
                  <a:rPr lang="en-GB" sz="1600" i="1" dirty="0"/>
                  <a:t>Shape of the conventional BCS gap and unconventional ext. </a:t>
                </a:r>
                <a14:m>
                  <m:oMath xmlns:m="http://schemas.openxmlformats.org/officeDocument/2006/math">
                    <m:r>
                      <a:rPr lang="en-GB" sz="1600" i="1" dirty="0" smtClean="0">
                        <a:latin typeface="Cambria Math" panose="02040503050406030204" pitchFamily="18" charset="0"/>
                      </a:rPr>
                      <m:t>𝑠</m:t>
                    </m:r>
                  </m:oMath>
                </a14:m>
                <a:r>
                  <a:rPr lang="en-GB" sz="1600" i="1" dirty="0"/>
                  <a:t>-wave and </a:t>
                </a:r>
                <a14:m>
                  <m:oMath xmlns:m="http://schemas.openxmlformats.org/officeDocument/2006/math">
                    <m:r>
                      <a:rPr lang="en-GB" sz="1600" i="1" dirty="0" smtClean="0">
                        <a:latin typeface="Cambria Math" panose="02040503050406030204" pitchFamily="18" charset="0"/>
                      </a:rPr>
                      <m:t>𝑑</m:t>
                    </m:r>
                  </m:oMath>
                </a14:m>
                <a:r>
                  <a:rPr lang="en-GB" sz="1600" i="1" dirty="0"/>
                  <a:t>-wave.</a:t>
                </a:r>
              </a:p>
              <a:p>
                <a:pPr marL="285750" indent="-285750">
                  <a:buFont typeface="Wingdings" panose="05000000000000000000" pitchFamily="2" charset="2"/>
                  <a:buChar char="Ø"/>
                </a:pPr>
                <a:r>
                  <a:rPr lang="en-GB" sz="1600" i="1" dirty="0"/>
                  <a:t>Momentum dependence band splitting of the AM</a:t>
                </a:r>
              </a:p>
            </p:txBody>
          </p:sp>
        </mc:Choice>
        <mc:Fallback>
          <p:sp>
            <p:nvSpPr>
              <p:cNvPr id="20" name="ZoneTexte 19">
                <a:extLst>
                  <a:ext uri="{FF2B5EF4-FFF2-40B4-BE49-F238E27FC236}">
                    <a16:creationId xmlns:a16="http://schemas.microsoft.com/office/drawing/2014/main" id="{E680BBA6-4C49-2FA0-CCED-6447660066A0}"/>
                  </a:ext>
                </a:extLst>
              </p:cNvPr>
              <p:cNvSpPr txBox="1">
                <a:spLocks noRot="1" noChangeAspect="1" noMove="1" noResize="1" noEditPoints="1" noAdjustHandles="1" noChangeArrowheads="1" noChangeShapeType="1" noTextEdit="1"/>
              </p:cNvSpPr>
              <p:nvPr/>
            </p:nvSpPr>
            <p:spPr>
              <a:xfrm>
                <a:off x="6744072" y="5344933"/>
                <a:ext cx="4871088" cy="830997"/>
              </a:xfrm>
              <a:prstGeom prst="rect">
                <a:avLst/>
              </a:prstGeom>
              <a:blipFill>
                <a:blip r:embed="rId10"/>
                <a:stretch>
                  <a:fillRect l="-501" t="-2206" b="-8824"/>
                </a:stretch>
              </a:blipFill>
            </p:spPr>
            <p:txBody>
              <a:bodyPr/>
              <a:lstStyle/>
              <a:p>
                <a:r>
                  <a:rPr lang="en-GB">
                    <a:noFill/>
                  </a:rPr>
                  <a:t> </a:t>
                </a:r>
              </a:p>
            </p:txBody>
          </p:sp>
        </mc:Fallback>
      </mc:AlternateContent>
      <p:sp>
        <p:nvSpPr>
          <p:cNvPr id="21" name="ZoneTexte 20">
            <a:extLst>
              <a:ext uri="{FF2B5EF4-FFF2-40B4-BE49-F238E27FC236}">
                <a16:creationId xmlns:a16="http://schemas.microsoft.com/office/drawing/2014/main" id="{7ABD80BA-B966-11F8-539D-012DF730A33C}"/>
              </a:ext>
            </a:extLst>
          </p:cNvPr>
          <p:cNvSpPr txBox="1"/>
          <p:nvPr/>
        </p:nvSpPr>
        <p:spPr>
          <a:xfrm>
            <a:off x="9328481" y="2921239"/>
            <a:ext cx="792088" cy="369332"/>
          </a:xfrm>
          <a:prstGeom prst="rect">
            <a:avLst/>
          </a:prstGeom>
          <a:noFill/>
        </p:spPr>
        <p:txBody>
          <a:bodyPr wrap="square" rtlCol="0">
            <a:spAutoFit/>
          </a:bodyPr>
          <a:lstStyle/>
          <a:p>
            <a:r>
              <a:rPr lang="en-GB" dirty="0"/>
              <a:t>AM</a:t>
            </a:r>
          </a:p>
        </p:txBody>
      </p:sp>
    </p:spTree>
    <p:extLst>
      <p:ext uri="{BB962C8B-B14F-4D97-AF65-F5344CB8AC3E}">
        <p14:creationId xmlns:p14="http://schemas.microsoft.com/office/powerpoint/2010/main" val="261345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9F14DD-C9C9-6666-B56F-58DC5F2A7AFC}"/>
              </a:ext>
            </a:extLst>
          </p:cNvPr>
          <p:cNvSpPr>
            <a:spLocks noGrp="1"/>
          </p:cNvSpPr>
          <p:nvPr>
            <p:ph type="title"/>
          </p:nvPr>
        </p:nvSpPr>
        <p:spPr/>
        <p:txBody>
          <a:bodyPr/>
          <a:lstStyle/>
          <a:p>
            <a:r>
              <a:rPr lang="en-GB" dirty="0"/>
              <a:t>Acknowledgment</a:t>
            </a:r>
          </a:p>
        </p:txBody>
      </p:sp>
      <p:sp>
        <p:nvSpPr>
          <p:cNvPr id="3" name="Espace réservé du contenu 2">
            <a:extLst>
              <a:ext uri="{FF2B5EF4-FFF2-40B4-BE49-F238E27FC236}">
                <a16:creationId xmlns:a16="http://schemas.microsoft.com/office/drawing/2014/main" id="{39D096B4-E24A-F768-B523-05417AE57496}"/>
              </a:ext>
            </a:extLst>
          </p:cNvPr>
          <p:cNvSpPr>
            <a:spLocks noGrp="1"/>
          </p:cNvSpPr>
          <p:nvPr>
            <p:ph idx="1"/>
          </p:nvPr>
        </p:nvSpPr>
        <p:spPr>
          <a:xfrm>
            <a:off x="431800" y="1988841"/>
            <a:ext cx="3864000" cy="216025"/>
          </a:xfrm>
        </p:spPr>
        <p:txBody>
          <a:bodyPr/>
          <a:lstStyle/>
          <a:p>
            <a:r>
              <a:rPr lang="en-GB" dirty="0"/>
              <a:t>Jacob Linder</a:t>
            </a:r>
          </a:p>
        </p:txBody>
      </p:sp>
      <p:sp>
        <p:nvSpPr>
          <p:cNvPr id="4" name="Espace réservé du pied de page 3">
            <a:extLst>
              <a:ext uri="{FF2B5EF4-FFF2-40B4-BE49-F238E27FC236}">
                <a16:creationId xmlns:a16="http://schemas.microsoft.com/office/drawing/2014/main" id="{A3548174-A223-BA7C-5495-689BBB3BC893}"/>
              </a:ext>
            </a:extLst>
          </p:cNvPr>
          <p:cNvSpPr>
            <a:spLocks noGrp="1"/>
          </p:cNvSpPr>
          <p:nvPr>
            <p:ph type="ftr" sz="quarter" idx="3"/>
          </p:nvPr>
        </p:nvSpPr>
        <p:spPr/>
        <p:txBody>
          <a:bodyPr/>
          <a:lstStyle/>
          <a:p>
            <a:r>
              <a:rPr lang="en-US"/>
              <a:t>Proximity Effects in Altermagnetic Systems</a:t>
            </a:r>
            <a:endParaRPr lang="de-DE" dirty="0"/>
          </a:p>
        </p:txBody>
      </p:sp>
      <p:sp>
        <p:nvSpPr>
          <p:cNvPr id="5" name="Espace réservé du numéro de diapositive 4">
            <a:extLst>
              <a:ext uri="{FF2B5EF4-FFF2-40B4-BE49-F238E27FC236}">
                <a16:creationId xmlns:a16="http://schemas.microsoft.com/office/drawing/2014/main" id="{57E649BC-07A3-E82A-5EEC-AB1C729DA361}"/>
              </a:ext>
            </a:extLst>
          </p:cNvPr>
          <p:cNvSpPr>
            <a:spLocks noGrp="1"/>
          </p:cNvSpPr>
          <p:nvPr>
            <p:ph type="sldNum" sz="quarter" idx="4"/>
          </p:nvPr>
        </p:nvSpPr>
        <p:spPr/>
        <p:txBody>
          <a:bodyPr/>
          <a:lstStyle/>
          <a:p>
            <a:fld id="{C05EE493-AD2E-4872-B2F6-8F12A747F0A5}" type="slidenum">
              <a:rPr lang="de-DE" smtClean="0"/>
              <a:pPr/>
              <a:t>38</a:t>
            </a:fld>
            <a:endParaRPr lang="de-DE" dirty="0"/>
          </a:p>
        </p:txBody>
      </p:sp>
      <p:sp>
        <p:nvSpPr>
          <p:cNvPr id="6" name="Espace réservé de la date 5">
            <a:extLst>
              <a:ext uri="{FF2B5EF4-FFF2-40B4-BE49-F238E27FC236}">
                <a16:creationId xmlns:a16="http://schemas.microsoft.com/office/drawing/2014/main" id="{C02F6B07-D3AE-BEE0-F58F-CDD8B0B646FB}"/>
              </a:ext>
            </a:extLst>
          </p:cNvPr>
          <p:cNvSpPr>
            <a:spLocks noGrp="1"/>
          </p:cNvSpPr>
          <p:nvPr>
            <p:ph type="dt" sz="half" idx="2"/>
          </p:nvPr>
        </p:nvSpPr>
        <p:spPr/>
        <p:txBody>
          <a:bodyPr/>
          <a:lstStyle/>
          <a:p>
            <a:r>
              <a:rPr lang="fr-FR"/>
              <a:t>24.02.2025</a:t>
            </a:r>
            <a:endParaRPr lang="de-DE" dirty="0"/>
          </a:p>
        </p:txBody>
      </p:sp>
      <p:sp>
        <p:nvSpPr>
          <p:cNvPr id="7" name="ZoneTexte 6">
            <a:extLst>
              <a:ext uri="{FF2B5EF4-FFF2-40B4-BE49-F238E27FC236}">
                <a16:creationId xmlns:a16="http://schemas.microsoft.com/office/drawing/2014/main" id="{9FA567C0-F5A6-6239-7573-77061AD6A1CD}"/>
              </a:ext>
            </a:extLst>
          </p:cNvPr>
          <p:cNvSpPr txBox="1"/>
          <p:nvPr/>
        </p:nvSpPr>
        <p:spPr>
          <a:xfrm>
            <a:off x="335360" y="2272519"/>
            <a:ext cx="5189341" cy="584775"/>
          </a:xfrm>
          <a:prstGeom prst="rect">
            <a:avLst/>
          </a:prstGeom>
          <a:noFill/>
        </p:spPr>
        <p:txBody>
          <a:bodyPr wrap="square" rtlCol="0">
            <a:spAutoFit/>
          </a:bodyPr>
          <a:lstStyle/>
          <a:p>
            <a:r>
              <a:rPr lang="en-US" sz="1600" dirty="0"/>
              <a:t>for his guidance, support and the scientific discussions we had.</a:t>
            </a:r>
            <a:endParaRPr lang="en-GB" sz="1600" dirty="0"/>
          </a:p>
        </p:txBody>
      </p:sp>
      <p:sp>
        <p:nvSpPr>
          <p:cNvPr id="8" name="Espace réservé du contenu 2">
            <a:extLst>
              <a:ext uri="{FF2B5EF4-FFF2-40B4-BE49-F238E27FC236}">
                <a16:creationId xmlns:a16="http://schemas.microsoft.com/office/drawing/2014/main" id="{747B375F-E666-3707-6E98-84F5A005F08F}"/>
              </a:ext>
            </a:extLst>
          </p:cNvPr>
          <p:cNvSpPr txBox="1">
            <a:spLocks/>
          </p:cNvSpPr>
          <p:nvPr/>
        </p:nvSpPr>
        <p:spPr>
          <a:xfrm>
            <a:off x="435854" y="2992594"/>
            <a:ext cx="3864000" cy="216025"/>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dirty="0"/>
              <a:t>Wolfgang </a:t>
            </a:r>
            <a:r>
              <a:rPr lang="en-GB" dirty="0" err="1"/>
              <a:t>Belzig</a:t>
            </a:r>
            <a:endParaRPr lang="en-GB" dirty="0"/>
          </a:p>
        </p:txBody>
      </p:sp>
      <p:sp>
        <p:nvSpPr>
          <p:cNvPr id="9" name="ZoneTexte 8">
            <a:extLst>
              <a:ext uri="{FF2B5EF4-FFF2-40B4-BE49-F238E27FC236}">
                <a16:creationId xmlns:a16="http://schemas.microsoft.com/office/drawing/2014/main" id="{BB784B2E-174B-8636-8748-2391602A738C}"/>
              </a:ext>
            </a:extLst>
          </p:cNvPr>
          <p:cNvSpPr txBox="1"/>
          <p:nvPr/>
        </p:nvSpPr>
        <p:spPr>
          <a:xfrm>
            <a:off x="339414" y="3212976"/>
            <a:ext cx="5189341" cy="338554"/>
          </a:xfrm>
          <a:prstGeom prst="rect">
            <a:avLst/>
          </a:prstGeom>
          <a:noFill/>
        </p:spPr>
        <p:txBody>
          <a:bodyPr wrap="square" rtlCol="0">
            <a:spAutoFit/>
          </a:bodyPr>
          <a:lstStyle/>
          <a:p>
            <a:r>
              <a:rPr lang="en-US" sz="1600" dirty="0"/>
              <a:t>for correcting my work.</a:t>
            </a:r>
            <a:endParaRPr lang="en-GB" sz="1600" dirty="0"/>
          </a:p>
        </p:txBody>
      </p:sp>
      <p:sp>
        <p:nvSpPr>
          <p:cNvPr id="10" name="Espace réservé du contenu 2">
            <a:extLst>
              <a:ext uri="{FF2B5EF4-FFF2-40B4-BE49-F238E27FC236}">
                <a16:creationId xmlns:a16="http://schemas.microsoft.com/office/drawing/2014/main" id="{5A0AED08-12A2-D643-9127-E8D34CD3E8BE}"/>
              </a:ext>
            </a:extLst>
          </p:cNvPr>
          <p:cNvSpPr txBox="1">
            <a:spLocks/>
          </p:cNvSpPr>
          <p:nvPr/>
        </p:nvSpPr>
        <p:spPr>
          <a:xfrm>
            <a:off x="431800" y="3662152"/>
            <a:ext cx="3864000" cy="216025"/>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dirty="0"/>
              <a:t>Timo </a:t>
            </a:r>
            <a:r>
              <a:rPr lang="en-GB" dirty="0" err="1"/>
              <a:t>Oppl</a:t>
            </a:r>
            <a:endParaRPr lang="en-GB" dirty="0"/>
          </a:p>
        </p:txBody>
      </p:sp>
      <p:sp>
        <p:nvSpPr>
          <p:cNvPr id="11" name="ZoneTexte 10">
            <a:extLst>
              <a:ext uri="{FF2B5EF4-FFF2-40B4-BE49-F238E27FC236}">
                <a16:creationId xmlns:a16="http://schemas.microsoft.com/office/drawing/2014/main" id="{BA600763-E0C7-1D54-123C-944ADCD33C02}"/>
              </a:ext>
            </a:extLst>
          </p:cNvPr>
          <p:cNvSpPr txBox="1"/>
          <p:nvPr/>
        </p:nvSpPr>
        <p:spPr>
          <a:xfrm>
            <a:off x="335360" y="3882534"/>
            <a:ext cx="5189341" cy="338554"/>
          </a:xfrm>
          <a:prstGeom prst="rect">
            <a:avLst/>
          </a:prstGeom>
          <a:noFill/>
        </p:spPr>
        <p:txBody>
          <a:bodyPr wrap="square" rtlCol="0">
            <a:spAutoFit/>
          </a:bodyPr>
          <a:lstStyle/>
          <a:p>
            <a:r>
              <a:rPr lang="en-US" sz="1600" dirty="0"/>
              <a:t>for his feedbacks.</a:t>
            </a:r>
            <a:endParaRPr lang="en-GB" sz="1600" dirty="0"/>
          </a:p>
        </p:txBody>
      </p:sp>
      <p:sp>
        <p:nvSpPr>
          <p:cNvPr id="12" name="Espace réservé du contenu 2">
            <a:extLst>
              <a:ext uri="{FF2B5EF4-FFF2-40B4-BE49-F238E27FC236}">
                <a16:creationId xmlns:a16="http://schemas.microsoft.com/office/drawing/2014/main" id="{411FAEF4-AE65-5EB7-9156-D283C7A6A7B0}"/>
              </a:ext>
            </a:extLst>
          </p:cNvPr>
          <p:cNvSpPr txBox="1">
            <a:spLocks/>
          </p:cNvSpPr>
          <p:nvPr/>
        </p:nvSpPr>
        <p:spPr>
          <a:xfrm>
            <a:off x="431800" y="4435552"/>
            <a:ext cx="3864000" cy="216025"/>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dirty="0"/>
              <a:t>Erasmus+ grant</a:t>
            </a:r>
          </a:p>
        </p:txBody>
      </p:sp>
      <p:sp>
        <p:nvSpPr>
          <p:cNvPr id="13" name="ZoneTexte 12">
            <a:extLst>
              <a:ext uri="{FF2B5EF4-FFF2-40B4-BE49-F238E27FC236}">
                <a16:creationId xmlns:a16="http://schemas.microsoft.com/office/drawing/2014/main" id="{F1D2C1A4-3AE5-224D-EA25-0638C7CCA516}"/>
              </a:ext>
            </a:extLst>
          </p:cNvPr>
          <p:cNvSpPr txBox="1"/>
          <p:nvPr/>
        </p:nvSpPr>
        <p:spPr>
          <a:xfrm>
            <a:off x="334335" y="4696764"/>
            <a:ext cx="5189341" cy="338554"/>
          </a:xfrm>
          <a:prstGeom prst="rect">
            <a:avLst/>
          </a:prstGeom>
          <a:noFill/>
        </p:spPr>
        <p:txBody>
          <a:bodyPr wrap="square" rtlCol="0">
            <a:spAutoFit/>
          </a:bodyPr>
          <a:lstStyle/>
          <a:p>
            <a:r>
              <a:rPr lang="en-US" sz="1600" dirty="0"/>
              <a:t>for the ski excursion in the week-ends.</a:t>
            </a:r>
            <a:endParaRPr lang="en-GB" sz="1600" dirty="0"/>
          </a:p>
        </p:txBody>
      </p:sp>
      <p:pic>
        <p:nvPicPr>
          <p:cNvPr id="15" name="Image 14" descr="Une image contenant plein air, hiver, ciel, arbre&#10;&#10;Le contenu généré par l’IA peut être incorrect.">
            <a:extLst>
              <a:ext uri="{FF2B5EF4-FFF2-40B4-BE49-F238E27FC236}">
                <a16:creationId xmlns:a16="http://schemas.microsoft.com/office/drawing/2014/main" id="{21AE949D-DE44-A338-C25E-C13F87A10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9209" y="3502580"/>
            <a:ext cx="3635896" cy="2726922"/>
          </a:xfrm>
          <a:prstGeom prst="rect">
            <a:avLst/>
          </a:prstGeom>
        </p:spPr>
      </p:pic>
      <p:pic>
        <p:nvPicPr>
          <p:cNvPr id="17" name="Image 16" descr="Une image contenant texte, intérieur, ordinateur, Ordinateur personnel&#10;&#10;Le contenu généré par l’IA peut être incorrect.">
            <a:extLst>
              <a:ext uri="{FF2B5EF4-FFF2-40B4-BE49-F238E27FC236}">
                <a16:creationId xmlns:a16="http://schemas.microsoft.com/office/drawing/2014/main" id="{AE5B217A-1338-F393-100D-61D41460CE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0769" y="1068609"/>
            <a:ext cx="3024336" cy="2272514"/>
          </a:xfrm>
          <a:prstGeom prst="rect">
            <a:avLst/>
          </a:prstGeom>
        </p:spPr>
      </p:pic>
    </p:spTree>
    <p:extLst>
      <p:ext uri="{BB962C8B-B14F-4D97-AF65-F5344CB8AC3E}">
        <p14:creationId xmlns:p14="http://schemas.microsoft.com/office/powerpoint/2010/main" val="83043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9" grpId="0"/>
      <p:bldP spid="10" grpId="0"/>
      <p:bldP spid="11" grpId="0"/>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AD2E8592-A1AA-656A-A412-2AFA40E1014C}"/>
              </a:ext>
            </a:extLst>
          </p:cNvPr>
          <p:cNvSpPr>
            <a:spLocks noGrp="1"/>
          </p:cNvSpPr>
          <p:nvPr>
            <p:ph type="title"/>
          </p:nvPr>
        </p:nvSpPr>
        <p:spPr/>
        <p:txBody>
          <a:bodyPr/>
          <a:lstStyle/>
          <a:p>
            <a:r>
              <a:rPr lang="en-GB" noProof="0" dirty="0"/>
              <a:t>References</a:t>
            </a:r>
          </a:p>
        </p:txBody>
      </p:sp>
      <p:sp>
        <p:nvSpPr>
          <p:cNvPr id="10" name="Espace réservé du contenu 9">
            <a:extLst>
              <a:ext uri="{FF2B5EF4-FFF2-40B4-BE49-F238E27FC236}">
                <a16:creationId xmlns:a16="http://schemas.microsoft.com/office/drawing/2014/main" id="{C50494A7-8706-91E8-2AA6-FDE4692F7FE7}"/>
              </a:ext>
            </a:extLst>
          </p:cNvPr>
          <p:cNvSpPr>
            <a:spLocks noGrp="1"/>
          </p:cNvSpPr>
          <p:nvPr>
            <p:ph idx="1"/>
          </p:nvPr>
        </p:nvSpPr>
        <p:spPr>
          <a:xfrm>
            <a:off x="407368" y="1304764"/>
            <a:ext cx="11328400" cy="5076564"/>
          </a:xfrm>
        </p:spPr>
        <p:txBody>
          <a:bodyPr/>
          <a:lstStyle/>
          <a:p>
            <a:r>
              <a:rPr lang="en-GB" noProof="0" dirty="0">
                <a:solidFill>
                  <a:schemeClr val="tx1"/>
                </a:solidFill>
              </a:rPr>
              <a:t>[1] </a:t>
            </a:r>
            <a:r>
              <a:rPr lang="en-GB" b="0" noProof="0" dirty="0">
                <a:solidFill>
                  <a:schemeClr val="tx1"/>
                </a:solidFill>
              </a:rPr>
              <a:t>Kristian </a:t>
            </a:r>
            <a:r>
              <a:rPr lang="en-GB" b="0" noProof="0" dirty="0" err="1">
                <a:solidFill>
                  <a:schemeClr val="tx1"/>
                </a:solidFill>
              </a:rPr>
              <a:t>Fossheim</a:t>
            </a:r>
            <a:r>
              <a:rPr lang="en-GB" b="0" noProof="0" dirty="0">
                <a:solidFill>
                  <a:schemeClr val="tx1"/>
                </a:solidFill>
              </a:rPr>
              <a:t> and </a:t>
            </a:r>
            <a:r>
              <a:rPr lang="en-GB" b="0" noProof="0" dirty="0" err="1">
                <a:solidFill>
                  <a:schemeClr val="tx1"/>
                </a:solidFill>
              </a:rPr>
              <a:t>Asle</a:t>
            </a:r>
            <a:r>
              <a:rPr lang="en-GB" b="0" noProof="0" dirty="0">
                <a:solidFill>
                  <a:schemeClr val="tx1"/>
                </a:solidFill>
              </a:rPr>
              <a:t> </a:t>
            </a:r>
            <a:r>
              <a:rPr lang="en-GB" b="0" noProof="0" dirty="0" err="1">
                <a:solidFill>
                  <a:schemeClr val="tx1"/>
                </a:solidFill>
              </a:rPr>
              <a:t>Sudbø</a:t>
            </a:r>
            <a:r>
              <a:rPr lang="en-GB" b="0" noProof="0" dirty="0">
                <a:solidFill>
                  <a:schemeClr val="tx1"/>
                </a:solidFill>
              </a:rPr>
              <a:t>. John Wiley &amp; Sons, Ltd, 2004. </a:t>
            </a:r>
            <a:r>
              <a:rPr lang="en-GB" b="0" noProof="0" dirty="0" err="1">
                <a:solidFill>
                  <a:schemeClr val="tx1"/>
                </a:solidFill>
              </a:rPr>
              <a:t>isbn</a:t>
            </a:r>
            <a:r>
              <a:rPr lang="en-GB" b="0" noProof="0" dirty="0">
                <a:solidFill>
                  <a:schemeClr val="tx1"/>
                </a:solidFill>
              </a:rPr>
              <a:t>: 9780470020784.</a:t>
            </a:r>
          </a:p>
          <a:p>
            <a:r>
              <a:rPr lang="en-GB" b="0" noProof="0" dirty="0" err="1">
                <a:solidFill>
                  <a:schemeClr val="tx1"/>
                </a:solidFill>
              </a:rPr>
              <a:t>doi</a:t>
            </a:r>
            <a:r>
              <a:rPr lang="en-GB" b="0" noProof="0" dirty="0">
                <a:solidFill>
                  <a:schemeClr val="tx1"/>
                </a:solidFill>
              </a:rPr>
              <a:t>: https://doi.org/10.1002/0470020784. </a:t>
            </a:r>
            <a:r>
              <a:rPr lang="en-GB" b="0" noProof="0" dirty="0" err="1">
                <a:solidFill>
                  <a:schemeClr val="tx1"/>
                </a:solidFill>
              </a:rPr>
              <a:t>eprint</a:t>
            </a:r>
            <a:r>
              <a:rPr lang="en-GB" b="0" noProof="0" dirty="0">
                <a:solidFill>
                  <a:schemeClr val="tx1"/>
                </a:solidFill>
              </a:rPr>
              <a:t>: https://onlinelibrary.wiley.</a:t>
            </a:r>
          </a:p>
          <a:p>
            <a:r>
              <a:rPr lang="en-GB" b="0" noProof="0" dirty="0">
                <a:solidFill>
                  <a:schemeClr val="tx1"/>
                </a:solidFill>
              </a:rPr>
              <a:t>com/</a:t>
            </a:r>
            <a:r>
              <a:rPr lang="en-GB" b="0" noProof="0" dirty="0" err="1">
                <a:solidFill>
                  <a:schemeClr val="tx1"/>
                </a:solidFill>
              </a:rPr>
              <a:t>doi</a:t>
            </a:r>
            <a:r>
              <a:rPr lang="en-GB" b="0" noProof="0" dirty="0">
                <a:solidFill>
                  <a:schemeClr val="tx1"/>
                </a:solidFill>
              </a:rPr>
              <a:t>/pdf/10.1002/0470020784. url: https://onlinelibrary.wiley.com/doi/</a:t>
            </a:r>
          </a:p>
          <a:p>
            <a:r>
              <a:rPr lang="en-GB" b="0" noProof="0" dirty="0">
                <a:solidFill>
                  <a:schemeClr val="tx1"/>
                </a:solidFill>
              </a:rPr>
              <a:t>abs/10.1002/0470020784.</a:t>
            </a:r>
          </a:p>
          <a:p>
            <a:r>
              <a:rPr lang="en-GB" noProof="0" dirty="0">
                <a:solidFill>
                  <a:schemeClr val="tx1"/>
                </a:solidFill>
              </a:rPr>
              <a:t>[2] </a:t>
            </a:r>
            <a:r>
              <a:rPr lang="en-GB" b="0" noProof="0" dirty="0">
                <a:solidFill>
                  <a:schemeClr val="tx1"/>
                </a:solidFill>
              </a:rPr>
              <a:t>Andreas </a:t>
            </a:r>
            <a:r>
              <a:rPr lang="en-GB" b="0" noProof="0" dirty="0" err="1">
                <a:solidFill>
                  <a:schemeClr val="tx1"/>
                </a:solidFill>
              </a:rPr>
              <a:t>Halkjelsvik</a:t>
            </a:r>
            <a:r>
              <a:rPr lang="en-GB" b="0" noProof="0" dirty="0">
                <a:solidFill>
                  <a:schemeClr val="tx1"/>
                </a:solidFill>
              </a:rPr>
              <a:t> </a:t>
            </a:r>
            <a:r>
              <a:rPr lang="en-GB" b="0" noProof="0" dirty="0" err="1">
                <a:solidFill>
                  <a:schemeClr val="tx1"/>
                </a:solidFill>
              </a:rPr>
              <a:t>Mjøs</a:t>
            </a:r>
            <a:r>
              <a:rPr lang="en-GB" b="0" noProof="0" dirty="0">
                <a:solidFill>
                  <a:schemeClr val="tx1"/>
                </a:solidFill>
              </a:rPr>
              <a:t> and Jacob Linder. “Magnetism and Superconductivity in the</a:t>
            </a:r>
          </a:p>
          <a:p>
            <a:r>
              <a:rPr lang="en-GB" b="0" noProof="0" dirty="0">
                <a:solidFill>
                  <a:schemeClr val="tx1"/>
                </a:solidFill>
              </a:rPr>
              <a:t>Hubbard Model”. In: NTNU Norwegian University of Science and Technology, Department of Physics (2019)</a:t>
            </a:r>
          </a:p>
          <a:p>
            <a:r>
              <a:rPr lang="en-GB" noProof="0" dirty="0">
                <a:solidFill>
                  <a:schemeClr val="tx1"/>
                </a:solidFill>
              </a:rPr>
              <a:t>[3] </a:t>
            </a:r>
            <a:r>
              <a:rPr lang="en-GB" b="0" noProof="0" dirty="0">
                <a:solidFill>
                  <a:schemeClr val="tx1"/>
                </a:solidFill>
                <a:hlinkClick r:id="rId2"/>
              </a:rPr>
              <a:t>https://en.wikipedia.org/wiki/Proximity_effect_(superconductivity)</a:t>
            </a:r>
            <a:endParaRPr lang="en-GB" b="0" noProof="0" dirty="0">
              <a:solidFill>
                <a:schemeClr val="tx1"/>
              </a:solidFill>
            </a:endParaRPr>
          </a:p>
          <a:p>
            <a:r>
              <a:rPr lang="en-GB" noProof="0" dirty="0">
                <a:solidFill>
                  <a:schemeClr val="tx1"/>
                </a:solidFill>
              </a:rPr>
              <a:t>[4]</a:t>
            </a:r>
            <a:r>
              <a:rPr lang="en-GB" sz="1600" noProof="0" dirty="0"/>
              <a:t> </a:t>
            </a:r>
            <a:r>
              <a:rPr lang="en-GB" b="0" noProof="0" dirty="0" err="1">
                <a:solidFill>
                  <a:schemeClr val="tx2"/>
                </a:solidFill>
              </a:rPr>
              <a:t>Mougel</a:t>
            </a:r>
            <a:r>
              <a:rPr lang="en-GB" b="0" noProof="0" dirty="0">
                <a:solidFill>
                  <a:schemeClr val="tx2"/>
                </a:solidFill>
              </a:rPr>
              <a:t>, Buhl, Li et. Al. “Strong effect of crystal structure on the proximity effect</a:t>
            </a:r>
          </a:p>
          <a:p>
            <a:r>
              <a:rPr lang="en-GB" b="0" noProof="0" dirty="0">
                <a:solidFill>
                  <a:schemeClr val="tx2"/>
                </a:solidFill>
              </a:rPr>
              <a:t> between a superconductor and monolayer of cobalt”</a:t>
            </a:r>
            <a:r>
              <a:rPr lang="en-GB" noProof="0" dirty="0"/>
              <a:t> </a:t>
            </a:r>
            <a:r>
              <a:rPr lang="en-GB" sz="1600" b="0" noProof="0" dirty="0">
                <a:solidFill>
                  <a:schemeClr val="tx1"/>
                </a:solidFill>
                <a:hlinkClick r:id="rId3"/>
              </a:rPr>
              <a:t>https://doi.org/10.1063/5.0130313</a:t>
            </a:r>
            <a:endParaRPr lang="en-GB" sz="1600" b="0" noProof="0" dirty="0">
              <a:solidFill>
                <a:schemeClr val="tx1"/>
              </a:solidFill>
            </a:endParaRPr>
          </a:p>
          <a:p>
            <a:r>
              <a:rPr lang="en-GB" noProof="0" dirty="0">
                <a:solidFill>
                  <a:schemeClr val="tx1"/>
                </a:solidFill>
              </a:rPr>
              <a:t>[5] </a:t>
            </a:r>
            <a:r>
              <a:rPr lang="en-GB" b="0" noProof="0" dirty="0" err="1">
                <a:solidFill>
                  <a:schemeClr val="tx1"/>
                </a:solidFill>
              </a:rPr>
              <a:t>Bobkov</a:t>
            </a:r>
            <a:r>
              <a:rPr lang="en-GB" b="0" noProof="0" dirty="0">
                <a:solidFill>
                  <a:schemeClr val="tx1"/>
                </a:solidFill>
              </a:rPr>
              <a:t>, G. A. and </a:t>
            </a:r>
            <a:r>
              <a:rPr lang="en-GB" b="0" noProof="0" dirty="0" err="1">
                <a:solidFill>
                  <a:schemeClr val="tx1"/>
                </a:solidFill>
              </a:rPr>
              <a:t>Bobkova</a:t>
            </a:r>
            <a:r>
              <a:rPr lang="en-GB" b="0" noProof="0" dirty="0">
                <a:solidFill>
                  <a:schemeClr val="tx1"/>
                </a:solidFill>
              </a:rPr>
              <a:t>, I. V. and </a:t>
            </a:r>
            <a:r>
              <a:rPr lang="en-GB" b="0" noProof="0" dirty="0" err="1">
                <a:solidFill>
                  <a:schemeClr val="tx1"/>
                </a:solidFill>
              </a:rPr>
              <a:t>Bobkov</a:t>
            </a:r>
            <a:r>
              <a:rPr lang="en-GB" b="0" noProof="0" dirty="0">
                <a:solidFill>
                  <a:schemeClr val="tx1"/>
                </a:solidFill>
              </a:rPr>
              <a:t>, A. M. and </a:t>
            </a:r>
            <a:r>
              <a:rPr lang="en-GB" b="0" noProof="0" dirty="0" err="1">
                <a:solidFill>
                  <a:schemeClr val="tx1"/>
                </a:solidFill>
              </a:rPr>
              <a:t>Kamra</a:t>
            </a:r>
            <a:r>
              <a:rPr lang="en-GB" b="0" noProof="0" dirty="0">
                <a:solidFill>
                  <a:schemeClr val="tx1"/>
                </a:solidFill>
              </a:rPr>
              <a:t>, Akashdeep  ”N\'eel proximity effect at antiferromagnet/superconductor interfaces” </a:t>
            </a:r>
            <a:r>
              <a:rPr lang="en-GB" sz="1600" b="0" noProof="0" dirty="0">
                <a:solidFill>
                  <a:schemeClr val="tx1"/>
                </a:solidFill>
              </a:rPr>
              <a:t>https://journals.aps.org/prb/abstract/10.1103/PhysRevB.106.144512</a:t>
            </a:r>
            <a:endParaRPr lang="en-GB" b="0" noProof="0" dirty="0">
              <a:solidFill>
                <a:schemeClr val="tx1"/>
              </a:solidFill>
            </a:endParaRPr>
          </a:p>
          <a:p>
            <a:r>
              <a:rPr lang="en-GB" noProof="0" dirty="0">
                <a:solidFill>
                  <a:schemeClr val="tx1"/>
                </a:solidFill>
              </a:rPr>
              <a:t>[6] </a:t>
            </a:r>
            <a:r>
              <a:rPr lang="en-GB" b="0" noProof="0" dirty="0">
                <a:solidFill>
                  <a:schemeClr val="tx1"/>
                </a:solidFill>
              </a:rPr>
              <a:t>Libor ˇSmejkal, Jairo </a:t>
            </a:r>
            <a:r>
              <a:rPr lang="en-GB" b="0" noProof="0" dirty="0" err="1">
                <a:solidFill>
                  <a:schemeClr val="tx1"/>
                </a:solidFill>
              </a:rPr>
              <a:t>Sinova</a:t>
            </a:r>
            <a:r>
              <a:rPr lang="en-GB" b="0" noProof="0" dirty="0">
                <a:solidFill>
                  <a:schemeClr val="tx1"/>
                </a:solidFill>
              </a:rPr>
              <a:t>, and Tomas Jungwirth. “Emerging Research Landscape of</a:t>
            </a:r>
          </a:p>
          <a:p>
            <a:r>
              <a:rPr lang="en-GB" b="0" noProof="0" dirty="0" err="1">
                <a:solidFill>
                  <a:schemeClr val="tx1"/>
                </a:solidFill>
              </a:rPr>
              <a:t>Altermagnetism</a:t>
            </a:r>
            <a:r>
              <a:rPr lang="en-GB" b="0" noProof="0" dirty="0">
                <a:solidFill>
                  <a:schemeClr val="tx1"/>
                </a:solidFill>
              </a:rPr>
              <a:t>”. In: Phys. Rev. X 12 (4 Dec. 2022), p. 040501. </a:t>
            </a:r>
            <a:r>
              <a:rPr lang="en-GB" b="0" noProof="0" dirty="0" err="1">
                <a:solidFill>
                  <a:schemeClr val="tx1"/>
                </a:solidFill>
              </a:rPr>
              <a:t>doi</a:t>
            </a:r>
            <a:r>
              <a:rPr lang="en-GB" b="0" noProof="0" dirty="0">
                <a:solidFill>
                  <a:schemeClr val="tx1"/>
                </a:solidFill>
              </a:rPr>
              <a:t>: 10.1103/</a:t>
            </a:r>
            <a:r>
              <a:rPr lang="en-GB" b="0" noProof="0" dirty="0" err="1">
                <a:solidFill>
                  <a:schemeClr val="tx1"/>
                </a:solidFill>
              </a:rPr>
              <a:t>PhysRevX</a:t>
            </a:r>
            <a:r>
              <a:rPr lang="en-GB" b="0" noProof="0" dirty="0">
                <a:solidFill>
                  <a:schemeClr val="tx1"/>
                </a:solidFill>
              </a:rPr>
              <a:t>.</a:t>
            </a:r>
          </a:p>
          <a:p>
            <a:r>
              <a:rPr lang="en-GB" b="0" noProof="0" dirty="0">
                <a:solidFill>
                  <a:schemeClr val="tx1"/>
                </a:solidFill>
              </a:rPr>
              <a:t>12.040501. url: </a:t>
            </a:r>
            <a:r>
              <a:rPr lang="en-GB" b="0" noProof="0" dirty="0">
                <a:solidFill>
                  <a:schemeClr val="tx1"/>
                </a:solidFill>
                <a:hlinkClick r:id="rId4">
                  <a:extLst>
                    <a:ext uri="{A12FA001-AC4F-418D-AE19-62706E023703}">
                      <ahyp:hlinkClr xmlns:ahyp="http://schemas.microsoft.com/office/drawing/2018/hyperlinkcolor" val="tx"/>
                    </a:ext>
                  </a:extLst>
                </a:hlinkClick>
              </a:rPr>
              <a:t>https://link.aps.org/doi/10.1103/PhysRevX.12.040501</a:t>
            </a:r>
            <a:r>
              <a:rPr lang="en-GB" b="0" noProof="0" dirty="0">
                <a:solidFill>
                  <a:schemeClr val="tx1"/>
                </a:solidFill>
              </a:rPr>
              <a:t>.</a:t>
            </a:r>
          </a:p>
          <a:p>
            <a:r>
              <a:rPr lang="en-GB" noProof="0" dirty="0">
                <a:solidFill>
                  <a:schemeClr val="tx1"/>
                </a:solidFill>
              </a:rPr>
              <a:t>[7] </a:t>
            </a:r>
            <a:r>
              <a:rPr lang="en-GB" b="0" noProof="0" dirty="0">
                <a:solidFill>
                  <a:schemeClr val="tx2"/>
                </a:solidFill>
                <a:hlinkClick r:id="rId5">
                  <a:extLst>
                    <a:ext uri="{A12FA001-AC4F-418D-AE19-62706E023703}">
                      <ahyp:hlinkClr xmlns:ahyp="http://schemas.microsoft.com/office/drawing/2018/hyperlinkcolor" val="tx"/>
                    </a:ext>
                  </a:extLst>
                </a:hlinkClick>
              </a:rPr>
              <a:t>“</a:t>
            </a:r>
            <a:r>
              <a:rPr lang="en-GB" b="0" noProof="0" dirty="0">
                <a:solidFill>
                  <a:schemeClr val="tx2"/>
                </a:solidFill>
              </a:rPr>
              <a:t>Friedel Oscillations: wherein we learn that the electron has a size</a:t>
            </a:r>
            <a:r>
              <a:rPr lang="en-GB" b="0" noProof="0" dirty="0">
                <a:solidFill>
                  <a:schemeClr val="tx2"/>
                </a:solidFill>
                <a:hlinkClick r:id="rId5">
                  <a:extLst>
                    <a:ext uri="{A12FA001-AC4F-418D-AE19-62706E023703}">
                      <ahyp:hlinkClr xmlns:ahyp="http://schemas.microsoft.com/office/drawing/2018/hyperlinkcolor" val="tx"/>
                    </a:ext>
                  </a:extLst>
                </a:hlinkClick>
              </a:rPr>
              <a:t>” </a:t>
            </a:r>
            <a:r>
              <a:rPr lang="en-GB" b="0" noProof="0" dirty="0">
                <a:solidFill>
                  <a:srgbClr val="919191"/>
                </a:solidFill>
                <a:hlinkClick r:id="rId5">
                  <a:extLst>
                    <a:ext uri="{A12FA001-AC4F-418D-AE19-62706E023703}">
                      <ahyp:hlinkClr xmlns:ahyp="http://schemas.microsoft.com/office/drawing/2018/hyperlinkcolor" val="tx"/>
                    </a:ext>
                  </a:extLst>
                </a:hlinkClick>
              </a:rPr>
              <a:t>https://gravityandlevity.wordpress.com/2009/06/02/</a:t>
            </a:r>
            <a:endParaRPr lang="en-GB" b="0" noProof="0" dirty="0">
              <a:solidFill>
                <a:schemeClr val="tx1"/>
              </a:solidFill>
            </a:endParaRPr>
          </a:p>
          <a:p>
            <a:r>
              <a:rPr lang="en-GB" noProof="0" dirty="0">
                <a:solidFill>
                  <a:schemeClr val="tx1"/>
                </a:solidFill>
              </a:rPr>
              <a:t>[8]</a:t>
            </a:r>
            <a:r>
              <a:rPr lang="en-GB" b="0" noProof="0" dirty="0">
                <a:solidFill>
                  <a:schemeClr val="tx1"/>
                </a:solidFill>
              </a:rPr>
              <a:t> </a:t>
            </a:r>
            <a:r>
              <a:rPr lang="en-GB" b="0" noProof="0" dirty="0">
                <a:solidFill>
                  <a:schemeClr val="tx1"/>
                </a:solidFill>
                <a:hlinkClick r:id="rId6"/>
              </a:rPr>
              <a:t>https://en.wikipedia.org/wiki/Friedel_oscillations</a:t>
            </a:r>
            <a:endParaRPr lang="en-GB" b="0" noProof="0" dirty="0">
              <a:solidFill>
                <a:schemeClr val="tx1"/>
              </a:solidFill>
            </a:endParaRPr>
          </a:p>
          <a:p>
            <a:r>
              <a:rPr lang="en-GB" noProof="0" dirty="0">
                <a:solidFill>
                  <a:schemeClr val="tx1"/>
                </a:solidFill>
              </a:rPr>
              <a:t>[9] </a:t>
            </a:r>
            <a:r>
              <a:rPr lang="en-GB" b="0" noProof="0" dirty="0">
                <a:solidFill>
                  <a:schemeClr val="tx1"/>
                </a:solidFill>
              </a:rPr>
              <a:t>J. A. </a:t>
            </a:r>
            <a:r>
              <a:rPr lang="en-GB" b="0" noProof="0" dirty="0" err="1">
                <a:solidFill>
                  <a:schemeClr val="tx1"/>
                </a:solidFill>
              </a:rPr>
              <a:t>Sauls</a:t>
            </a:r>
            <a:r>
              <a:rPr lang="en-GB" b="0" noProof="0" dirty="0">
                <a:solidFill>
                  <a:schemeClr val="tx1"/>
                </a:solidFill>
              </a:rPr>
              <a:t> “Andreev bound states and their signatures” </a:t>
            </a:r>
            <a:r>
              <a:rPr lang="en-GB" b="0" noProof="0" dirty="0">
                <a:solidFill>
                  <a:schemeClr val="tx2"/>
                </a:solidFill>
              </a:rPr>
              <a:t>https://arxiv.org/pdf/1805.11069</a:t>
            </a:r>
          </a:p>
          <a:p>
            <a:r>
              <a:rPr lang="en-GB" noProof="0" dirty="0">
                <a:solidFill>
                  <a:schemeClr val="tx1"/>
                </a:solidFill>
              </a:rPr>
              <a:t>[10] </a:t>
            </a:r>
            <a:r>
              <a:rPr lang="en-GB" b="0" noProof="0" dirty="0">
                <a:solidFill>
                  <a:schemeClr val="tx1"/>
                </a:solidFill>
              </a:rPr>
              <a:t>Terry P. Orlando. 2003. url: https://web.mit.edu/6.763/www/FT03/Lectures/Lecture11.pdf (visited on 01/22/2025).</a:t>
            </a:r>
          </a:p>
          <a:p>
            <a:endParaRPr lang="en-GB" noProof="0" dirty="0"/>
          </a:p>
        </p:txBody>
      </p:sp>
      <p:sp>
        <p:nvSpPr>
          <p:cNvPr id="5" name="Espace réservé du pied de page 4">
            <a:extLst>
              <a:ext uri="{FF2B5EF4-FFF2-40B4-BE49-F238E27FC236}">
                <a16:creationId xmlns:a16="http://schemas.microsoft.com/office/drawing/2014/main" id="{2E587626-C567-AD3A-804E-B10BFF940757}"/>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B0671008-0D5A-BD23-543B-AAC69C915488}"/>
              </a:ext>
            </a:extLst>
          </p:cNvPr>
          <p:cNvSpPr>
            <a:spLocks noGrp="1"/>
          </p:cNvSpPr>
          <p:nvPr>
            <p:ph type="sldNum" sz="quarter" idx="4"/>
          </p:nvPr>
        </p:nvSpPr>
        <p:spPr/>
        <p:txBody>
          <a:bodyPr/>
          <a:lstStyle/>
          <a:p>
            <a:fld id="{C05EE493-AD2E-4872-B2F6-8F12A747F0A5}" type="slidenum">
              <a:rPr lang="en-GB" noProof="0" smtClean="0"/>
              <a:pPr/>
              <a:t>39</a:t>
            </a:fld>
            <a:endParaRPr lang="en-GB" noProof="0" dirty="0"/>
          </a:p>
        </p:txBody>
      </p:sp>
      <p:sp>
        <p:nvSpPr>
          <p:cNvPr id="7" name="Espace réservé de la date 6">
            <a:extLst>
              <a:ext uri="{FF2B5EF4-FFF2-40B4-BE49-F238E27FC236}">
                <a16:creationId xmlns:a16="http://schemas.microsoft.com/office/drawing/2014/main" id="{6CC416E2-DE74-0375-B45C-44147FBF2CDB}"/>
              </a:ext>
            </a:extLst>
          </p:cNvPr>
          <p:cNvSpPr>
            <a:spLocks noGrp="1"/>
          </p:cNvSpPr>
          <p:nvPr>
            <p:ph type="dt" sz="half" idx="2"/>
          </p:nvPr>
        </p:nvSpPr>
        <p:spPr/>
        <p:txBody>
          <a:bodyPr/>
          <a:lstStyle/>
          <a:p>
            <a:r>
              <a:rPr lang="en-GB" noProof="0" dirty="0"/>
              <a:t>24.02.2025</a:t>
            </a:r>
          </a:p>
        </p:txBody>
      </p:sp>
    </p:spTree>
    <p:extLst>
      <p:ext uri="{BB962C8B-B14F-4D97-AF65-F5344CB8AC3E}">
        <p14:creationId xmlns:p14="http://schemas.microsoft.com/office/powerpoint/2010/main" val="1302793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D535C6-00E5-961F-C913-CFED569EBDFF}"/>
            </a:ext>
          </a:extLst>
        </p:cNvPr>
        <p:cNvGrpSpPr/>
        <p:nvPr/>
      </p:nvGrpSpPr>
      <p:grpSpPr>
        <a:xfrm>
          <a:off x="0" y="0"/>
          <a:ext cx="0" cy="0"/>
          <a:chOff x="0" y="0"/>
          <a:chExt cx="0" cy="0"/>
        </a:xfrm>
      </p:grpSpPr>
      <p:pic>
        <p:nvPicPr>
          <p:cNvPr id="91" name="Image 90" descr="Une image contenant diagramme, capture d’écran, ligne, motif&#10;&#10;Le contenu généré par l’IA peut être incorrect.">
            <a:extLst>
              <a:ext uri="{FF2B5EF4-FFF2-40B4-BE49-F238E27FC236}">
                <a16:creationId xmlns:a16="http://schemas.microsoft.com/office/drawing/2014/main" id="{7F655314-DFA6-BAFE-3B09-7CEE42B0CB13}"/>
              </a:ext>
            </a:extLst>
          </p:cNvPr>
          <p:cNvPicPr>
            <a:picLocks noChangeAspect="1"/>
          </p:cNvPicPr>
          <p:nvPr/>
        </p:nvPicPr>
        <p:blipFill>
          <a:blip r:embed="rId2">
            <a:extLst>
              <a:ext uri="{28A0092B-C50C-407E-A947-70E740481C1C}">
                <a14:useLocalDpi xmlns:a14="http://schemas.microsoft.com/office/drawing/2010/main" val="0"/>
              </a:ext>
            </a:extLst>
          </a:blip>
          <a:srcRect t="67142"/>
          <a:stretch/>
        </p:blipFill>
        <p:spPr>
          <a:xfrm>
            <a:off x="6229094" y="1226144"/>
            <a:ext cx="2544560" cy="1506465"/>
          </a:xfrm>
          <a:prstGeom prst="rect">
            <a:avLst/>
          </a:prstGeom>
        </p:spPr>
      </p:pic>
      <p:sp>
        <p:nvSpPr>
          <p:cNvPr id="23" name="Rectangle 22">
            <a:extLst>
              <a:ext uri="{FF2B5EF4-FFF2-40B4-BE49-F238E27FC236}">
                <a16:creationId xmlns:a16="http://schemas.microsoft.com/office/drawing/2014/main" id="{6FB31E4D-4032-7498-5FDE-5C3DCA9D2CCD}"/>
              </a:ext>
            </a:extLst>
          </p:cNvPr>
          <p:cNvSpPr/>
          <p:nvPr/>
        </p:nvSpPr>
        <p:spPr>
          <a:xfrm>
            <a:off x="839416" y="3501008"/>
            <a:ext cx="1440160" cy="792088"/>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noProof="0" dirty="0"/>
          </a:p>
        </p:txBody>
      </p:sp>
      <p:sp>
        <p:nvSpPr>
          <p:cNvPr id="2" name="Titre 1">
            <a:extLst>
              <a:ext uri="{FF2B5EF4-FFF2-40B4-BE49-F238E27FC236}">
                <a16:creationId xmlns:a16="http://schemas.microsoft.com/office/drawing/2014/main" id="{4CEDCC24-6CDF-DFFF-4614-70E09B3AA40A}"/>
              </a:ext>
            </a:extLst>
          </p:cNvPr>
          <p:cNvSpPr>
            <a:spLocks noGrp="1"/>
          </p:cNvSpPr>
          <p:nvPr>
            <p:ph type="title"/>
          </p:nvPr>
        </p:nvSpPr>
        <p:spPr>
          <a:xfrm>
            <a:off x="352153" y="414890"/>
            <a:ext cx="8447617" cy="792088"/>
          </a:xfrm>
        </p:spPr>
        <p:txBody>
          <a:bodyPr/>
          <a:lstStyle/>
          <a:p>
            <a:r>
              <a:rPr lang="en-GB" noProof="0" dirty="0"/>
              <a:t>Superconductivity</a:t>
            </a:r>
            <a:br>
              <a:rPr lang="en-GB" noProof="0" dirty="0"/>
            </a:br>
            <a:endParaRPr lang="en-GB" noProof="0" dirty="0"/>
          </a:p>
        </p:txBody>
      </p:sp>
      <p:sp>
        <p:nvSpPr>
          <p:cNvPr id="5" name="Espace réservé du pied de page 4">
            <a:extLst>
              <a:ext uri="{FF2B5EF4-FFF2-40B4-BE49-F238E27FC236}">
                <a16:creationId xmlns:a16="http://schemas.microsoft.com/office/drawing/2014/main" id="{57A26990-93E0-FD1A-290A-79A547E278B5}"/>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A6249E7B-FA02-7637-074A-E187C975B609}"/>
              </a:ext>
            </a:extLst>
          </p:cNvPr>
          <p:cNvSpPr>
            <a:spLocks noGrp="1"/>
          </p:cNvSpPr>
          <p:nvPr>
            <p:ph type="sldNum" sz="quarter" idx="4"/>
          </p:nvPr>
        </p:nvSpPr>
        <p:spPr/>
        <p:txBody>
          <a:bodyPr/>
          <a:lstStyle/>
          <a:p>
            <a:fld id="{C05EE493-AD2E-4872-B2F6-8F12A747F0A5}" type="slidenum">
              <a:rPr lang="en-GB" noProof="0" smtClean="0"/>
              <a:pPr/>
              <a:t>4</a:t>
            </a:fld>
            <a:endParaRPr lang="en-GB" noProof="0" dirty="0"/>
          </a:p>
        </p:txBody>
      </p:sp>
      <p:sp>
        <p:nvSpPr>
          <p:cNvPr id="7" name="Espace réservé de la date 6">
            <a:extLst>
              <a:ext uri="{FF2B5EF4-FFF2-40B4-BE49-F238E27FC236}">
                <a16:creationId xmlns:a16="http://schemas.microsoft.com/office/drawing/2014/main" id="{5A75A015-37CD-C09C-1DE3-ABACE704C5FA}"/>
              </a:ext>
            </a:extLst>
          </p:cNvPr>
          <p:cNvSpPr>
            <a:spLocks noGrp="1"/>
          </p:cNvSpPr>
          <p:nvPr>
            <p:ph type="dt" sz="half" idx="10"/>
          </p:nvPr>
        </p:nvSpPr>
        <p:spPr/>
        <p:txBody>
          <a:bodyPr/>
          <a:lstStyle/>
          <a:p>
            <a:r>
              <a:rPr lang="en-GB" noProof="0" dirty="0"/>
              <a:t>24.02.2025</a:t>
            </a:r>
          </a:p>
        </p:txBody>
      </p:sp>
      <p:sp>
        <p:nvSpPr>
          <p:cNvPr id="8" name="ZoneTexte 7">
            <a:extLst>
              <a:ext uri="{FF2B5EF4-FFF2-40B4-BE49-F238E27FC236}">
                <a16:creationId xmlns:a16="http://schemas.microsoft.com/office/drawing/2014/main" id="{51DF0F06-0378-8BE2-5210-362472EF7CD8}"/>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An overview</a:t>
            </a:r>
          </a:p>
        </p:txBody>
      </p:sp>
      <p:sp>
        <p:nvSpPr>
          <p:cNvPr id="14" name="Espace réservé du contenu 8">
            <a:extLst>
              <a:ext uri="{FF2B5EF4-FFF2-40B4-BE49-F238E27FC236}">
                <a16:creationId xmlns:a16="http://schemas.microsoft.com/office/drawing/2014/main" id="{7292AF7C-7AEA-DF09-4D13-CD119774911A}"/>
              </a:ext>
            </a:extLst>
          </p:cNvPr>
          <p:cNvSpPr txBox="1">
            <a:spLocks/>
          </p:cNvSpPr>
          <p:nvPr/>
        </p:nvSpPr>
        <p:spPr>
          <a:xfrm>
            <a:off x="335360" y="1550533"/>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Main characteristics</a:t>
            </a:r>
          </a:p>
        </p:txBody>
      </p:sp>
      <mc:AlternateContent xmlns:mc="http://schemas.openxmlformats.org/markup-compatibility/2006">
        <mc:Choice xmlns:a14="http://schemas.microsoft.com/office/drawing/2010/main" Requires="a14">
          <p:sp>
            <p:nvSpPr>
              <p:cNvPr id="16" name="ZoneTexte 15">
                <a:extLst>
                  <a:ext uri="{FF2B5EF4-FFF2-40B4-BE49-F238E27FC236}">
                    <a16:creationId xmlns:a16="http://schemas.microsoft.com/office/drawing/2014/main" id="{D92267FA-B519-B465-D9E2-CC37838315D1}"/>
                  </a:ext>
                </a:extLst>
              </p:cNvPr>
              <p:cNvSpPr txBox="1"/>
              <p:nvPr/>
            </p:nvSpPr>
            <p:spPr>
              <a:xfrm>
                <a:off x="263352" y="1789784"/>
                <a:ext cx="5112568" cy="830997"/>
              </a:xfrm>
              <a:prstGeom prst="rect">
                <a:avLst/>
              </a:prstGeom>
              <a:noFill/>
            </p:spPr>
            <p:txBody>
              <a:bodyPr wrap="square" rtlCol="0">
                <a:spAutoFit/>
              </a:bodyPr>
              <a:lstStyle/>
              <a:p>
                <a:r>
                  <a:rPr lang="en-GB" sz="1600" b="0" noProof="0" dirty="0">
                    <a:solidFill>
                      <a:schemeClr val="tx1"/>
                    </a:solidFill>
                  </a:rPr>
                  <a:t>Superconductor: Material as a perfect diamagnet and frictionless flow of a current under a temperature </a:t>
                </a:r>
                <a14:m>
                  <m:oMath xmlns:m="http://schemas.openxmlformats.org/officeDocument/2006/math">
                    <m:sSub>
                      <m:sSubPr>
                        <m:ctrlPr>
                          <a:rPr lang="en-GB" sz="1600" b="0" i="1" noProof="0" smtClean="0">
                            <a:solidFill>
                              <a:schemeClr val="tx1"/>
                            </a:solidFill>
                            <a:latin typeface="Cambria Math" panose="02040503050406030204" pitchFamily="18" charset="0"/>
                          </a:rPr>
                        </m:ctrlPr>
                      </m:sSubPr>
                      <m:e>
                        <m:r>
                          <a:rPr lang="en-GB" sz="1600" b="0" i="1" noProof="0" smtClean="0">
                            <a:solidFill>
                              <a:schemeClr val="tx1"/>
                            </a:solidFill>
                            <a:latin typeface="Cambria Math" panose="02040503050406030204" pitchFamily="18" charset="0"/>
                          </a:rPr>
                          <m:t>𝑇</m:t>
                        </m:r>
                      </m:e>
                      <m:sub>
                        <m:r>
                          <a:rPr lang="en-GB" sz="1600" b="0" i="1" noProof="0" smtClean="0">
                            <a:solidFill>
                              <a:schemeClr val="tx1"/>
                            </a:solidFill>
                            <a:latin typeface="Cambria Math" panose="02040503050406030204" pitchFamily="18" charset="0"/>
                          </a:rPr>
                          <m:t>𝐶</m:t>
                        </m:r>
                      </m:sub>
                    </m:sSub>
                  </m:oMath>
                </a14:m>
                <a:r>
                  <a:rPr lang="en-GB" sz="1600" b="0" noProof="0" dirty="0">
                    <a:solidFill>
                      <a:schemeClr val="tx1"/>
                    </a:solidFill>
                  </a:rPr>
                  <a:t>.</a:t>
                </a:r>
              </a:p>
              <a:p>
                <a:endParaRPr lang="en-GB" sz="1600" noProof="0" dirty="0"/>
              </a:p>
            </p:txBody>
          </p:sp>
        </mc:Choice>
        <mc:Fallback>
          <p:sp>
            <p:nvSpPr>
              <p:cNvPr id="16" name="ZoneTexte 15">
                <a:extLst>
                  <a:ext uri="{FF2B5EF4-FFF2-40B4-BE49-F238E27FC236}">
                    <a16:creationId xmlns:a16="http://schemas.microsoft.com/office/drawing/2014/main" id="{D92267FA-B519-B465-D9E2-CC37838315D1}"/>
                  </a:ext>
                </a:extLst>
              </p:cNvPr>
              <p:cNvSpPr txBox="1">
                <a:spLocks noRot="1" noChangeAspect="1" noMove="1" noResize="1" noEditPoints="1" noAdjustHandles="1" noChangeArrowheads="1" noChangeShapeType="1" noTextEdit="1"/>
              </p:cNvSpPr>
              <p:nvPr/>
            </p:nvSpPr>
            <p:spPr>
              <a:xfrm>
                <a:off x="263352" y="1789784"/>
                <a:ext cx="5112568" cy="830997"/>
              </a:xfrm>
              <a:prstGeom prst="rect">
                <a:avLst/>
              </a:prstGeom>
              <a:blipFill>
                <a:blip r:embed="rId3"/>
                <a:stretch>
                  <a:fillRect l="-596" t="-2206"/>
                </a:stretch>
              </a:blipFill>
            </p:spPr>
            <p:txBody>
              <a:bodyPr/>
              <a:lstStyle/>
              <a:p>
                <a:r>
                  <a:rPr lang="en-GB">
                    <a:noFill/>
                  </a:rPr>
                  <a:t> </a:t>
                </a:r>
              </a:p>
            </p:txBody>
          </p:sp>
        </mc:Fallback>
      </mc:AlternateContent>
      <p:sp>
        <p:nvSpPr>
          <p:cNvPr id="17" name="Espace réservé du contenu 8">
            <a:extLst>
              <a:ext uri="{FF2B5EF4-FFF2-40B4-BE49-F238E27FC236}">
                <a16:creationId xmlns:a16="http://schemas.microsoft.com/office/drawing/2014/main" id="{73FC9258-1801-C0AC-0827-CBD9EFD4DAA5}"/>
              </a:ext>
            </a:extLst>
          </p:cNvPr>
          <p:cNvSpPr txBox="1">
            <a:spLocks/>
          </p:cNvSpPr>
          <p:nvPr/>
        </p:nvSpPr>
        <p:spPr>
          <a:xfrm>
            <a:off x="335360" y="2640997"/>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Perfect diamagnet: the Meissner state</a:t>
            </a:r>
          </a:p>
        </p:txBody>
      </p:sp>
      <p:cxnSp>
        <p:nvCxnSpPr>
          <p:cNvPr id="19" name="Connecteur droit avec flèche 18">
            <a:extLst>
              <a:ext uri="{FF2B5EF4-FFF2-40B4-BE49-F238E27FC236}">
                <a16:creationId xmlns:a16="http://schemas.microsoft.com/office/drawing/2014/main" id="{77642F9D-B533-8605-5C72-F8B2B3646FF1}"/>
              </a:ext>
            </a:extLst>
          </p:cNvPr>
          <p:cNvCxnSpPr/>
          <p:nvPr/>
        </p:nvCxnSpPr>
        <p:spPr>
          <a:xfrm flipV="1">
            <a:off x="69540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011FDBA6-0999-E20B-72F2-DF82158A2EBB}"/>
              </a:ext>
            </a:extLst>
          </p:cNvPr>
          <p:cNvCxnSpPr/>
          <p:nvPr/>
        </p:nvCxnSpPr>
        <p:spPr>
          <a:xfrm flipV="1">
            <a:off x="105544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77B51C39-D48A-E60B-656F-950A56858546}"/>
              </a:ext>
            </a:extLst>
          </p:cNvPr>
          <p:cNvCxnSpPr/>
          <p:nvPr/>
        </p:nvCxnSpPr>
        <p:spPr>
          <a:xfrm flipV="1">
            <a:off x="141548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91AD446C-9FE6-8651-47A3-5D6EE24689DA}"/>
              </a:ext>
            </a:extLst>
          </p:cNvPr>
          <p:cNvCxnSpPr/>
          <p:nvPr/>
        </p:nvCxnSpPr>
        <p:spPr>
          <a:xfrm flipV="1">
            <a:off x="177552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E1A9190-3D45-D5C3-34A8-E54214E77701}"/>
              </a:ext>
            </a:extLst>
          </p:cNvPr>
          <p:cNvCxnSpPr/>
          <p:nvPr/>
        </p:nvCxnSpPr>
        <p:spPr>
          <a:xfrm flipV="1">
            <a:off x="213556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8806BC60-F0E2-1BAB-59DB-A1376AA05D0E}"/>
              </a:ext>
            </a:extLst>
          </p:cNvPr>
          <p:cNvCxnSpPr/>
          <p:nvPr/>
        </p:nvCxnSpPr>
        <p:spPr>
          <a:xfrm flipV="1">
            <a:off x="2495600" y="3068960"/>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A45AB41-C7EF-9F89-E0DC-DF03738ECF89}"/>
              </a:ext>
            </a:extLst>
          </p:cNvPr>
          <p:cNvSpPr/>
          <p:nvPr/>
        </p:nvSpPr>
        <p:spPr>
          <a:xfrm>
            <a:off x="3575720" y="3464104"/>
            <a:ext cx="1440160" cy="792088"/>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noProof="0" dirty="0"/>
          </a:p>
        </p:txBody>
      </p:sp>
      <p:cxnSp>
        <p:nvCxnSpPr>
          <p:cNvPr id="27" name="Connecteur droit avec flèche 26">
            <a:extLst>
              <a:ext uri="{FF2B5EF4-FFF2-40B4-BE49-F238E27FC236}">
                <a16:creationId xmlns:a16="http://schemas.microsoft.com/office/drawing/2014/main" id="{117944FB-D6AD-4C07-E3F6-EBF981E125E8}"/>
              </a:ext>
            </a:extLst>
          </p:cNvPr>
          <p:cNvCxnSpPr/>
          <p:nvPr/>
        </p:nvCxnSpPr>
        <p:spPr>
          <a:xfrm flipV="1">
            <a:off x="3431704" y="3032056"/>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EA8135E5-DDE0-F7E7-FB4E-9DD0356B11FD}"/>
              </a:ext>
            </a:extLst>
          </p:cNvPr>
          <p:cNvCxnSpPr>
            <a:cxnSpLocks/>
          </p:cNvCxnSpPr>
          <p:nvPr/>
        </p:nvCxnSpPr>
        <p:spPr>
          <a:xfrm flipV="1">
            <a:off x="3791744" y="3032056"/>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7190802B-721D-86A9-6C92-3A0D5A29444F}"/>
              </a:ext>
            </a:extLst>
          </p:cNvPr>
          <p:cNvCxnSpPr>
            <a:cxnSpLocks/>
          </p:cNvCxnSpPr>
          <p:nvPr/>
        </p:nvCxnSpPr>
        <p:spPr>
          <a:xfrm flipV="1">
            <a:off x="4151784" y="3032056"/>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1483971A-A2B6-081B-0C09-331B3C97FA08}"/>
              </a:ext>
            </a:extLst>
          </p:cNvPr>
          <p:cNvCxnSpPr>
            <a:cxnSpLocks/>
          </p:cNvCxnSpPr>
          <p:nvPr/>
        </p:nvCxnSpPr>
        <p:spPr>
          <a:xfrm flipV="1">
            <a:off x="4511824" y="3032056"/>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40584824-1D51-D264-2560-D082DC737829}"/>
              </a:ext>
            </a:extLst>
          </p:cNvPr>
          <p:cNvCxnSpPr>
            <a:cxnSpLocks/>
          </p:cNvCxnSpPr>
          <p:nvPr/>
        </p:nvCxnSpPr>
        <p:spPr>
          <a:xfrm flipV="1">
            <a:off x="4871864" y="3032056"/>
            <a:ext cx="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2171AD72-2A37-E152-9889-5B70A6770234}"/>
              </a:ext>
            </a:extLst>
          </p:cNvPr>
          <p:cNvCxnSpPr/>
          <p:nvPr/>
        </p:nvCxnSpPr>
        <p:spPr>
          <a:xfrm flipV="1">
            <a:off x="5231904" y="3038517"/>
            <a:ext cx="0" cy="15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ZoneTexte 33">
                <a:extLst>
                  <a:ext uri="{FF2B5EF4-FFF2-40B4-BE49-F238E27FC236}">
                    <a16:creationId xmlns:a16="http://schemas.microsoft.com/office/drawing/2014/main" id="{77A8AFEF-FB8D-0FBF-657D-594707ED0023}"/>
                  </a:ext>
                </a:extLst>
              </p:cNvPr>
              <p:cNvSpPr txBox="1"/>
              <p:nvPr/>
            </p:nvSpPr>
            <p:spPr>
              <a:xfrm>
                <a:off x="152425" y="4819218"/>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noProof="0" smtClean="0">
                              <a:solidFill>
                                <a:schemeClr val="tx1"/>
                              </a:solidFill>
                              <a:latin typeface="Cambria Math" panose="02040503050406030204" pitchFamily="18" charset="0"/>
                            </a:rPr>
                          </m:ctrlPr>
                        </m:sSubPr>
                        <m:e>
                          <m:r>
                            <a:rPr lang="en-GB" sz="1800" b="0" i="1" noProof="0" smtClean="0">
                              <a:solidFill>
                                <a:schemeClr val="tx1"/>
                              </a:solidFill>
                              <a:latin typeface="Cambria Math" panose="02040503050406030204" pitchFamily="18" charset="0"/>
                            </a:rPr>
                            <m:t>𝑇</m:t>
                          </m:r>
                          <m:r>
                            <a:rPr lang="en-GB" sz="1800" b="0" i="1" noProof="0" smtClean="0">
                              <a:solidFill>
                                <a:schemeClr val="tx1"/>
                              </a:solidFill>
                              <a:latin typeface="Cambria Math" panose="02040503050406030204" pitchFamily="18" charset="0"/>
                            </a:rPr>
                            <m:t>&gt;</m:t>
                          </m:r>
                          <m:r>
                            <a:rPr lang="en-GB" sz="1800" b="0" i="1" noProof="0" smtClean="0">
                              <a:solidFill>
                                <a:schemeClr val="tx1"/>
                              </a:solidFill>
                              <a:latin typeface="Cambria Math" panose="02040503050406030204" pitchFamily="18" charset="0"/>
                            </a:rPr>
                            <m:t>𝑇</m:t>
                          </m:r>
                        </m:e>
                        <m:sub>
                          <m:r>
                            <a:rPr lang="en-GB" sz="1800" b="0" i="1" noProof="0" smtClean="0">
                              <a:solidFill>
                                <a:schemeClr val="tx1"/>
                              </a:solidFill>
                              <a:latin typeface="Cambria Math" panose="02040503050406030204" pitchFamily="18" charset="0"/>
                            </a:rPr>
                            <m:t>𝐶</m:t>
                          </m:r>
                        </m:sub>
                      </m:sSub>
                    </m:oMath>
                  </m:oMathPara>
                </a14:m>
                <a:endParaRPr lang="en-GB" noProof="0" dirty="0"/>
              </a:p>
            </p:txBody>
          </p:sp>
        </mc:Choice>
        <mc:Fallback>
          <p:sp>
            <p:nvSpPr>
              <p:cNvPr id="34" name="ZoneTexte 33">
                <a:extLst>
                  <a:ext uri="{FF2B5EF4-FFF2-40B4-BE49-F238E27FC236}">
                    <a16:creationId xmlns:a16="http://schemas.microsoft.com/office/drawing/2014/main" id="{77A8AFEF-FB8D-0FBF-657D-594707ED0023}"/>
                  </a:ext>
                </a:extLst>
              </p:cNvPr>
              <p:cNvSpPr txBox="1">
                <a:spLocks noRot="1" noChangeAspect="1" noMove="1" noResize="1" noEditPoints="1" noAdjustHandles="1" noChangeArrowheads="1" noChangeShapeType="1" noTextEdit="1"/>
              </p:cNvSpPr>
              <p:nvPr/>
            </p:nvSpPr>
            <p:spPr>
              <a:xfrm>
                <a:off x="152425" y="4819218"/>
                <a:ext cx="2814142" cy="369332"/>
              </a:xfrm>
              <a:prstGeom prst="rect">
                <a:avLst/>
              </a:prstGeom>
              <a:blipFill>
                <a:blip r:embed="rId4"/>
                <a:stretch>
                  <a:fillRect b="-1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ZoneTexte 34">
                <a:extLst>
                  <a:ext uri="{FF2B5EF4-FFF2-40B4-BE49-F238E27FC236}">
                    <a16:creationId xmlns:a16="http://schemas.microsoft.com/office/drawing/2014/main" id="{307808CF-75B7-0F53-0264-F19E3C742EF3}"/>
                  </a:ext>
                </a:extLst>
              </p:cNvPr>
              <p:cNvSpPr txBox="1"/>
              <p:nvPr/>
            </p:nvSpPr>
            <p:spPr>
              <a:xfrm>
                <a:off x="2959986" y="4721113"/>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a:latin typeface="Cambria Math" panose="02040503050406030204" pitchFamily="18" charset="0"/>
                            </a:rPr>
                          </m:ctrlPr>
                        </m:sSubPr>
                        <m:e>
                          <m:r>
                            <a:rPr lang="en-GB" i="1" noProof="0" smtClean="0">
                              <a:latin typeface="Cambria Math" panose="02040503050406030204" pitchFamily="18" charset="0"/>
                            </a:rPr>
                            <m:t>𝑇</m:t>
                          </m:r>
                          <m:r>
                            <a:rPr lang="en-GB" i="1" noProof="0" smtClean="0">
                              <a:latin typeface="Cambria Math" panose="02040503050406030204" pitchFamily="18" charset="0"/>
                            </a:rPr>
                            <m:t>&lt;</m:t>
                          </m:r>
                          <m:r>
                            <a:rPr lang="en-GB" i="1" noProof="0" smtClean="0">
                              <a:latin typeface="Cambria Math" panose="02040503050406030204" pitchFamily="18" charset="0"/>
                            </a:rPr>
                            <m:t>𝑇</m:t>
                          </m:r>
                        </m:e>
                        <m:sub>
                          <m:r>
                            <a:rPr lang="en-GB" i="1" noProof="0" smtClean="0">
                              <a:latin typeface="Cambria Math" panose="02040503050406030204" pitchFamily="18" charset="0"/>
                            </a:rPr>
                            <m:t>𝐶</m:t>
                          </m:r>
                        </m:sub>
                      </m:sSub>
                    </m:oMath>
                  </m:oMathPara>
                </a14:m>
                <a:endParaRPr lang="en-GB" noProof="0" dirty="0"/>
              </a:p>
            </p:txBody>
          </p:sp>
        </mc:Choice>
        <mc:Fallback>
          <p:sp>
            <p:nvSpPr>
              <p:cNvPr id="35" name="ZoneTexte 34">
                <a:extLst>
                  <a:ext uri="{FF2B5EF4-FFF2-40B4-BE49-F238E27FC236}">
                    <a16:creationId xmlns:a16="http://schemas.microsoft.com/office/drawing/2014/main" id="{307808CF-75B7-0F53-0264-F19E3C742EF3}"/>
                  </a:ext>
                </a:extLst>
              </p:cNvPr>
              <p:cNvSpPr txBox="1">
                <a:spLocks noRot="1" noChangeAspect="1" noMove="1" noResize="1" noEditPoints="1" noAdjustHandles="1" noChangeArrowheads="1" noChangeShapeType="1" noTextEdit="1"/>
              </p:cNvSpPr>
              <p:nvPr/>
            </p:nvSpPr>
            <p:spPr>
              <a:xfrm>
                <a:off x="2959986" y="4721113"/>
                <a:ext cx="2814142" cy="369332"/>
              </a:xfrm>
              <a:prstGeom prst="rect">
                <a:avLst/>
              </a:prstGeom>
              <a:blipFill>
                <a:blip r:embed="rId5"/>
                <a:stretch>
                  <a:fillRect/>
                </a:stretch>
              </a:blipFill>
            </p:spPr>
            <p:txBody>
              <a:bodyPr/>
              <a:lstStyle/>
              <a:p>
                <a:r>
                  <a:rPr lang="en-GB">
                    <a:noFill/>
                  </a:rPr>
                  <a:t> </a:t>
                </a:r>
              </a:p>
            </p:txBody>
          </p:sp>
        </mc:Fallback>
      </mc:AlternateContent>
      <p:cxnSp>
        <p:nvCxnSpPr>
          <p:cNvPr id="50" name="Connecteur droit avec flèche 49">
            <a:extLst>
              <a:ext uri="{FF2B5EF4-FFF2-40B4-BE49-F238E27FC236}">
                <a16:creationId xmlns:a16="http://schemas.microsoft.com/office/drawing/2014/main" id="{7310E8DE-47AB-14C3-D264-C4B1B6040568}"/>
              </a:ext>
            </a:extLst>
          </p:cNvPr>
          <p:cNvCxnSpPr>
            <a:cxnSpLocks/>
          </p:cNvCxnSpPr>
          <p:nvPr/>
        </p:nvCxnSpPr>
        <p:spPr>
          <a:xfrm flipV="1">
            <a:off x="3791744" y="4246488"/>
            <a:ext cx="0" cy="35706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BF633AC7-7297-16B4-5D97-4712F4CDDD55}"/>
              </a:ext>
            </a:extLst>
          </p:cNvPr>
          <p:cNvCxnSpPr>
            <a:cxnSpLocks/>
          </p:cNvCxnSpPr>
          <p:nvPr/>
        </p:nvCxnSpPr>
        <p:spPr>
          <a:xfrm flipV="1">
            <a:off x="4151784" y="4246488"/>
            <a:ext cx="0" cy="35706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FEE15A73-9BBF-B03A-26D8-2550613EAFE5}"/>
              </a:ext>
            </a:extLst>
          </p:cNvPr>
          <p:cNvCxnSpPr>
            <a:cxnSpLocks/>
          </p:cNvCxnSpPr>
          <p:nvPr/>
        </p:nvCxnSpPr>
        <p:spPr>
          <a:xfrm flipV="1">
            <a:off x="4511824" y="4246488"/>
            <a:ext cx="0" cy="35706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3C74AFBA-9A81-B923-62F4-445371B5D7E4}"/>
              </a:ext>
            </a:extLst>
          </p:cNvPr>
          <p:cNvCxnSpPr>
            <a:cxnSpLocks/>
          </p:cNvCxnSpPr>
          <p:nvPr/>
        </p:nvCxnSpPr>
        <p:spPr>
          <a:xfrm flipV="1">
            <a:off x="4871864" y="4246488"/>
            <a:ext cx="0" cy="35706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ZoneTexte 53">
                <a:extLst>
                  <a:ext uri="{FF2B5EF4-FFF2-40B4-BE49-F238E27FC236}">
                    <a16:creationId xmlns:a16="http://schemas.microsoft.com/office/drawing/2014/main" id="{3CD94023-2FF1-0A40-5F41-7D47470805C5}"/>
                  </a:ext>
                </a:extLst>
              </p:cNvPr>
              <p:cNvSpPr txBox="1"/>
              <p:nvPr/>
            </p:nvSpPr>
            <p:spPr>
              <a:xfrm>
                <a:off x="2920902" y="3700901"/>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1" i="1" noProof="0" smtClean="0">
                          <a:solidFill>
                            <a:schemeClr val="tx1"/>
                          </a:solidFill>
                          <a:latin typeface="Cambria Math" panose="02040503050406030204" pitchFamily="18" charset="0"/>
                        </a:rPr>
                        <m:t>𝑩</m:t>
                      </m:r>
                      <m:r>
                        <a:rPr lang="en-GB" sz="1800" b="0" i="1" noProof="0" smtClean="0">
                          <a:solidFill>
                            <a:schemeClr val="tx1"/>
                          </a:solidFill>
                          <a:latin typeface="Cambria Math" panose="02040503050406030204" pitchFamily="18" charset="0"/>
                        </a:rPr>
                        <m:t>=0</m:t>
                      </m:r>
                    </m:oMath>
                  </m:oMathPara>
                </a14:m>
                <a:endParaRPr lang="en-GB" noProof="0" dirty="0"/>
              </a:p>
            </p:txBody>
          </p:sp>
        </mc:Choice>
        <mc:Fallback>
          <p:sp>
            <p:nvSpPr>
              <p:cNvPr id="54" name="ZoneTexte 53">
                <a:extLst>
                  <a:ext uri="{FF2B5EF4-FFF2-40B4-BE49-F238E27FC236}">
                    <a16:creationId xmlns:a16="http://schemas.microsoft.com/office/drawing/2014/main" id="{3CD94023-2FF1-0A40-5F41-7D47470805C5}"/>
                  </a:ext>
                </a:extLst>
              </p:cNvPr>
              <p:cNvSpPr txBox="1">
                <a:spLocks noRot="1" noChangeAspect="1" noMove="1" noResize="1" noEditPoints="1" noAdjustHandles="1" noChangeArrowheads="1" noChangeShapeType="1" noTextEdit="1"/>
              </p:cNvSpPr>
              <p:nvPr/>
            </p:nvSpPr>
            <p:spPr>
              <a:xfrm>
                <a:off x="2920902" y="3700901"/>
                <a:ext cx="2814142"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5" name="ZoneTexte 54">
                <a:extLst>
                  <a:ext uri="{FF2B5EF4-FFF2-40B4-BE49-F238E27FC236}">
                    <a16:creationId xmlns:a16="http://schemas.microsoft.com/office/drawing/2014/main" id="{B0286F5E-D622-96F0-DAE8-E0569C51CEC0}"/>
                  </a:ext>
                </a:extLst>
              </p:cNvPr>
              <p:cNvSpPr txBox="1"/>
              <p:nvPr/>
            </p:nvSpPr>
            <p:spPr>
              <a:xfrm>
                <a:off x="1513831" y="3736382"/>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1" i="1" noProof="0" smtClean="0">
                          <a:solidFill>
                            <a:schemeClr val="accent1"/>
                          </a:solidFill>
                          <a:latin typeface="Cambria Math" panose="02040503050406030204" pitchFamily="18" charset="0"/>
                        </a:rPr>
                        <m:t>𝑩</m:t>
                      </m:r>
                    </m:oMath>
                  </m:oMathPara>
                </a14:m>
                <a:endParaRPr lang="en-GB" noProof="0" dirty="0">
                  <a:solidFill>
                    <a:schemeClr val="accent1"/>
                  </a:solidFill>
                </a:endParaRPr>
              </a:p>
            </p:txBody>
          </p:sp>
        </mc:Choice>
        <mc:Fallback>
          <p:sp>
            <p:nvSpPr>
              <p:cNvPr id="55" name="ZoneTexte 54">
                <a:extLst>
                  <a:ext uri="{FF2B5EF4-FFF2-40B4-BE49-F238E27FC236}">
                    <a16:creationId xmlns:a16="http://schemas.microsoft.com/office/drawing/2014/main" id="{B0286F5E-D622-96F0-DAE8-E0569C51CEC0}"/>
                  </a:ext>
                </a:extLst>
              </p:cNvPr>
              <p:cNvSpPr txBox="1">
                <a:spLocks noRot="1" noChangeAspect="1" noMove="1" noResize="1" noEditPoints="1" noAdjustHandles="1" noChangeArrowheads="1" noChangeShapeType="1" noTextEdit="1"/>
              </p:cNvSpPr>
              <p:nvPr/>
            </p:nvSpPr>
            <p:spPr>
              <a:xfrm>
                <a:off x="1513831" y="3736382"/>
                <a:ext cx="2814142" cy="369332"/>
              </a:xfrm>
              <a:prstGeom prst="rect">
                <a:avLst/>
              </a:prstGeom>
              <a:blipFill>
                <a:blip r:embed="rId7"/>
                <a:stretch>
                  <a:fillRect/>
                </a:stretch>
              </a:blipFill>
            </p:spPr>
            <p:txBody>
              <a:bodyPr/>
              <a:lstStyle/>
              <a:p>
                <a:r>
                  <a:rPr lang="en-GB">
                    <a:noFill/>
                  </a:rPr>
                  <a:t> </a:t>
                </a:r>
              </a:p>
            </p:txBody>
          </p:sp>
        </mc:Fallback>
      </mc:AlternateContent>
      <p:sp>
        <p:nvSpPr>
          <p:cNvPr id="56" name="Espace réservé du contenu 8">
            <a:extLst>
              <a:ext uri="{FF2B5EF4-FFF2-40B4-BE49-F238E27FC236}">
                <a16:creationId xmlns:a16="http://schemas.microsoft.com/office/drawing/2014/main" id="{1F5D6604-BAF8-0CBF-C380-EAF420194DE1}"/>
              </a:ext>
            </a:extLst>
          </p:cNvPr>
          <p:cNvSpPr txBox="1">
            <a:spLocks/>
          </p:cNvSpPr>
          <p:nvPr/>
        </p:nvSpPr>
        <p:spPr>
          <a:xfrm>
            <a:off x="6541641" y="574655"/>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endParaRPr lang="en-GB" noProof="0" dirty="0"/>
          </a:p>
        </p:txBody>
      </p:sp>
      <mc:AlternateContent xmlns:mc="http://schemas.openxmlformats.org/markup-compatibility/2006">
        <mc:Choice xmlns:a14="http://schemas.microsoft.com/office/drawing/2010/main" Requires="a14">
          <p:sp>
            <p:nvSpPr>
              <p:cNvPr id="76" name="ZoneTexte 75">
                <a:extLst>
                  <a:ext uri="{FF2B5EF4-FFF2-40B4-BE49-F238E27FC236}">
                    <a16:creationId xmlns:a16="http://schemas.microsoft.com/office/drawing/2014/main" id="{D6E77D73-6B27-9F6B-2D05-712A6EFAB6DD}"/>
                  </a:ext>
                </a:extLst>
              </p:cNvPr>
              <p:cNvSpPr txBox="1"/>
              <p:nvPr/>
            </p:nvSpPr>
            <p:spPr>
              <a:xfrm>
                <a:off x="8409" y="5557882"/>
                <a:ext cx="281414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1" i="1" noProof="0" smtClean="0">
                          <a:solidFill>
                            <a:schemeClr val="tx1"/>
                          </a:solidFill>
                          <a:latin typeface="Cambria Math" panose="02040503050406030204" pitchFamily="18" charset="0"/>
                        </a:rPr>
                        <m:t>𝑩</m:t>
                      </m:r>
                      <m:r>
                        <a:rPr lang="en-GB" sz="1800" b="1" i="1" noProof="0" smtClean="0">
                          <a:solidFill>
                            <a:schemeClr val="tx1"/>
                          </a:solidFill>
                          <a:latin typeface="Cambria Math" panose="02040503050406030204" pitchFamily="18" charset="0"/>
                        </a:rPr>
                        <m:t>=</m:t>
                      </m:r>
                      <m:sSub>
                        <m:sSubPr>
                          <m:ctrlPr>
                            <a:rPr lang="en-GB" sz="1800" i="1" noProof="0" smtClean="0">
                              <a:solidFill>
                                <a:schemeClr val="tx1"/>
                              </a:solidFill>
                              <a:latin typeface="Cambria Math" panose="02040503050406030204" pitchFamily="18" charset="0"/>
                            </a:rPr>
                          </m:ctrlPr>
                        </m:sSubPr>
                        <m:e>
                          <m:r>
                            <a:rPr lang="en-GB" sz="1800" b="0" i="1" noProof="0" smtClean="0">
                              <a:solidFill>
                                <a:schemeClr val="tx1"/>
                              </a:solidFill>
                              <a:latin typeface="Cambria Math" panose="02040503050406030204" pitchFamily="18" charset="0"/>
                              <a:ea typeface="Cambria Math" panose="02040503050406030204" pitchFamily="18" charset="0"/>
                            </a:rPr>
                            <m:t>𝜇</m:t>
                          </m:r>
                        </m:e>
                        <m:sub>
                          <m:r>
                            <a:rPr lang="en-GB" sz="1800" b="0" i="1" noProof="0" smtClean="0">
                              <a:solidFill>
                                <a:schemeClr val="tx1"/>
                              </a:solidFill>
                              <a:latin typeface="Cambria Math" panose="02040503050406030204" pitchFamily="18" charset="0"/>
                            </a:rPr>
                            <m:t>0</m:t>
                          </m:r>
                        </m:sub>
                      </m:sSub>
                      <m:d>
                        <m:dPr>
                          <m:ctrlPr>
                            <a:rPr lang="en-GB" sz="1800" b="1" i="1" noProof="0" smtClean="0">
                              <a:solidFill>
                                <a:schemeClr val="tx1"/>
                              </a:solidFill>
                              <a:latin typeface="Cambria Math" panose="02040503050406030204" pitchFamily="18" charset="0"/>
                            </a:rPr>
                          </m:ctrlPr>
                        </m:dPr>
                        <m:e>
                          <m:r>
                            <a:rPr lang="en-GB" sz="1800" b="1" i="1" noProof="0" smtClean="0">
                              <a:solidFill>
                                <a:schemeClr val="tx1"/>
                              </a:solidFill>
                              <a:latin typeface="Cambria Math" panose="02040503050406030204" pitchFamily="18" charset="0"/>
                            </a:rPr>
                            <m:t>𝑴</m:t>
                          </m:r>
                          <m:r>
                            <a:rPr lang="en-GB" sz="1800" b="1" i="1" noProof="0" smtClean="0">
                              <a:solidFill>
                                <a:schemeClr val="tx1"/>
                              </a:solidFill>
                              <a:latin typeface="Cambria Math" panose="02040503050406030204" pitchFamily="18" charset="0"/>
                            </a:rPr>
                            <m:t>+</m:t>
                          </m:r>
                          <m:r>
                            <a:rPr lang="en-GB" sz="1800" b="1" i="1" noProof="0" smtClean="0">
                              <a:solidFill>
                                <a:schemeClr val="tx1"/>
                              </a:solidFill>
                              <a:latin typeface="Cambria Math" panose="02040503050406030204" pitchFamily="18" charset="0"/>
                            </a:rPr>
                            <m:t>𝑯</m:t>
                          </m:r>
                        </m:e>
                      </m:d>
                    </m:oMath>
                    <m:oMath xmlns:m="http://schemas.openxmlformats.org/officeDocument/2006/math">
                      <m:r>
                        <a:rPr lang="en-GB" b="1" i="1" noProof="0" smtClean="0">
                          <a:solidFill>
                            <a:schemeClr val="tx1"/>
                          </a:solidFill>
                          <a:latin typeface="Cambria Math" panose="02040503050406030204" pitchFamily="18" charset="0"/>
                        </a:rPr>
                        <m:t>𝑴</m:t>
                      </m:r>
                      <m:r>
                        <a:rPr lang="en-GB" b="0" i="1" noProof="0" smtClean="0">
                          <a:solidFill>
                            <a:schemeClr val="tx1"/>
                          </a:solidFill>
                          <a:latin typeface="Cambria Math" panose="02040503050406030204" pitchFamily="18" charset="0"/>
                        </a:rPr>
                        <m:t>=</m:t>
                      </m:r>
                      <m:r>
                        <a:rPr lang="en-GB" i="1" noProof="0" smtClean="0">
                          <a:solidFill>
                            <a:schemeClr val="tx1"/>
                          </a:solidFill>
                          <a:latin typeface="Cambria Math" panose="02040503050406030204" pitchFamily="18" charset="0"/>
                          <a:ea typeface="Cambria Math" panose="02040503050406030204" pitchFamily="18" charset="0"/>
                        </a:rPr>
                        <m:t>𝜒</m:t>
                      </m:r>
                      <m:r>
                        <a:rPr lang="en-GB" b="1" i="1" noProof="0" smtClean="0">
                          <a:solidFill>
                            <a:schemeClr val="tx1"/>
                          </a:solidFill>
                          <a:latin typeface="Cambria Math" panose="02040503050406030204" pitchFamily="18" charset="0"/>
                        </a:rPr>
                        <m:t>𝑯</m:t>
                      </m:r>
                    </m:oMath>
                  </m:oMathPara>
                </a14:m>
                <a:endParaRPr lang="en-GB" b="1" noProof="0" dirty="0">
                  <a:solidFill>
                    <a:schemeClr val="tx1"/>
                  </a:solidFill>
                </a:endParaRPr>
              </a:p>
            </p:txBody>
          </p:sp>
        </mc:Choice>
        <mc:Fallback>
          <p:sp>
            <p:nvSpPr>
              <p:cNvPr id="76" name="ZoneTexte 75">
                <a:extLst>
                  <a:ext uri="{FF2B5EF4-FFF2-40B4-BE49-F238E27FC236}">
                    <a16:creationId xmlns:a16="http://schemas.microsoft.com/office/drawing/2014/main" id="{D6E77D73-6B27-9F6B-2D05-712A6EFAB6DD}"/>
                  </a:ext>
                </a:extLst>
              </p:cNvPr>
              <p:cNvSpPr txBox="1">
                <a:spLocks noRot="1" noChangeAspect="1" noMove="1" noResize="1" noEditPoints="1" noAdjustHandles="1" noChangeArrowheads="1" noChangeShapeType="1" noTextEdit="1"/>
              </p:cNvSpPr>
              <p:nvPr/>
            </p:nvSpPr>
            <p:spPr>
              <a:xfrm>
                <a:off x="8409" y="5557882"/>
                <a:ext cx="2814142" cy="646331"/>
              </a:xfrm>
              <a:prstGeom prst="rect">
                <a:avLst/>
              </a:prstGeom>
              <a:blipFill>
                <a:blip r:embed="rId8"/>
                <a:stretch>
                  <a:fillRect b="-283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7" name="ZoneTexte 76">
                <a:extLst>
                  <a:ext uri="{FF2B5EF4-FFF2-40B4-BE49-F238E27FC236}">
                    <a16:creationId xmlns:a16="http://schemas.microsoft.com/office/drawing/2014/main" id="{2B9FB7F1-C4FC-6571-E3CE-E6CB08716756}"/>
                  </a:ext>
                </a:extLst>
              </p:cNvPr>
              <p:cNvSpPr txBox="1"/>
              <p:nvPr/>
            </p:nvSpPr>
            <p:spPr>
              <a:xfrm>
                <a:off x="2993026" y="5433548"/>
                <a:ext cx="2814142" cy="615553"/>
              </a:xfrm>
              <a:prstGeom prst="rect">
                <a:avLst/>
              </a:prstGeom>
              <a:noFill/>
            </p:spPr>
            <p:txBody>
              <a:bodyPr wrap="square">
                <a:spAutoFit/>
              </a:bodyPr>
              <a:lstStyle/>
              <a:p>
                <a:pPr/>
                <a:r>
                  <a:rPr lang="en-GB" sz="1600" noProof="0" dirty="0">
                    <a:solidFill>
                      <a:schemeClr val="tx1"/>
                    </a:solidFill>
                  </a:rPr>
                  <a:t>Perfect diamagnet:</a:t>
                </a:r>
                <a:br>
                  <a:rPr lang="en-GB" noProof="0" dirty="0">
                    <a:solidFill>
                      <a:schemeClr val="tx1"/>
                    </a:solidFill>
                  </a:rPr>
                </a:br>
                <a14:m>
                  <m:oMathPara xmlns:m="http://schemas.openxmlformats.org/officeDocument/2006/math">
                    <m:oMathParaPr>
                      <m:jc m:val="centerGroup"/>
                    </m:oMathParaPr>
                    <m:oMath xmlns:m="http://schemas.openxmlformats.org/officeDocument/2006/math">
                      <m:r>
                        <a:rPr lang="en-GB" i="1" noProof="0" smtClean="0">
                          <a:solidFill>
                            <a:schemeClr val="tx1"/>
                          </a:solidFill>
                          <a:latin typeface="Cambria Math" panose="02040503050406030204" pitchFamily="18" charset="0"/>
                          <a:ea typeface="Cambria Math" panose="02040503050406030204" pitchFamily="18" charset="0"/>
                        </a:rPr>
                        <m:t>𝜒</m:t>
                      </m:r>
                      <m:r>
                        <a:rPr lang="en-GB" b="0" i="1" noProof="0" smtClean="0">
                          <a:solidFill>
                            <a:schemeClr val="tx1"/>
                          </a:solidFill>
                          <a:latin typeface="Cambria Math" panose="02040503050406030204" pitchFamily="18" charset="0"/>
                          <a:ea typeface="Cambria Math" panose="02040503050406030204" pitchFamily="18" charset="0"/>
                        </a:rPr>
                        <m:t>=−1→</m:t>
                      </m:r>
                      <m:r>
                        <a:rPr lang="en-GB" b="1" i="1" noProof="0" smtClean="0">
                          <a:solidFill>
                            <a:schemeClr val="tx1"/>
                          </a:solidFill>
                          <a:latin typeface="Cambria Math" panose="02040503050406030204" pitchFamily="18" charset="0"/>
                          <a:ea typeface="Cambria Math" panose="02040503050406030204" pitchFamily="18" charset="0"/>
                        </a:rPr>
                        <m:t>𝑩</m:t>
                      </m:r>
                      <m:r>
                        <a:rPr lang="en-GB" b="0" i="1" noProof="0" smtClean="0">
                          <a:solidFill>
                            <a:schemeClr val="tx1"/>
                          </a:solidFill>
                          <a:latin typeface="Cambria Math" panose="02040503050406030204" pitchFamily="18" charset="0"/>
                          <a:ea typeface="Cambria Math" panose="02040503050406030204" pitchFamily="18" charset="0"/>
                        </a:rPr>
                        <m:t>=0</m:t>
                      </m:r>
                    </m:oMath>
                  </m:oMathPara>
                </a14:m>
                <a:endParaRPr lang="en-GB" b="1" noProof="0" dirty="0">
                  <a:solidFill>
                    <a:schemeClr val="tx1"/>
                  </a:solidFill>
                </a:endParaRPr>
              </a:p>
            </p:txBody>
          </p:sp>
        </mc:Choice>
        <mc:Fallback>
          <p:sp>
            <p:nvSpPr>
              <p:cNvPr id="77" name="ZoneTexte 76">
                <a:extLst>
                  <a:ext uri="{FF2B5EF4-FFF2-40B4-BE49-F238E27FC236}">
                    <a16:creationId xmlns:a16="http://schemas.microsoft.com/office/drawing/2014/main" id="{2B9FB7F1-C4FC-6571-E3CE-E6CB08716756}"/>
                  </a:ext>
                </a:extLst>
              </p:cNvPr>
              <p:cNvSpPr txBox="1">
                <a:spLocks noRot="1" noChangeAspect="1" noMove="1" noResize="1" noEditPoints="1" noAdjustHandles="1" noChangeArrowheads="1" noChangeShapeType="1" noTextEdit="1"/>
              </p:cNvSpPr>
              <p:nvPr/>
            </p:nvSpPr>
            <p:spPr>
              <a:xfrm>
                <a:off x="2993026" y="5433548"/>
                <a:ext cx="2814142" cy="615553"/>
              </a:xfrm>
              <a:prstGeom prst="rect">
                <a:avLst/>
              </a:prstGeom>
              <a:blipFill>
                <a:blip r:embed="rId9"/>
                <a:stretch>
                  <a:fillRect l="-1299" t="-2970" b="-297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9" name="ZoneTexte 78">
                <a:extLst>
                  <a:ext uri="{FF2B5EF4-FFF2-40B4-BE49-F238E27FC236}">
                    <a16:creationId xmlns:a16="http://schemas.microsoft.com/office/drawing/2014/main" id="{A4F7393A-145E-676A-D1F8-F9DBBC8048D3}"/>
                  </a:ext>
                </a:extLst>
              </p:cNvPr>
              <p:cNvSpPr txBox="1"/>
              <p:nvPr/>
            </p:nvSpPr>
            <p:spPr>
              <a:xfrm>
                <a:off x="6209121" y="476672"/>
                <a:ext cx="9163050" cy="369332"/>
              </a:xfrm>
              <a:prstGeom prst="rect">
                <a:avLst/>
              </a:prstGeom>
              <a:noFill/>
            </p:spPr>
            <p:txBody>
              <a:bodyPr wrap="square">
                <a:spAutoFit/>
              </a:bodyPr>
              <a:lstStyle/>
              <a:p>
                <a14:m>
                  <m:oMath xmlns:m="http://schemas.openxmlformats.org/officeDocument/2006/math">
                    <m:r>
                      <a:rPr lang="en-GB" sz="1800" b="1" i="1" noProof="0" smtClean="0">
                        <a:solidFill>
                          <a:schemeClr val="accent1"/>
                        </a:solidFill>
                        <a:latin typeface="Cambria Math" panose="02040503050406030204" pitchFamily="18" charset="0"/>
                      </a:rPr>
                      <m:t>𝑩</m:t>
                    </m:r>
                    <m:r>
                      <a:rPr lang="en-GB" sz="1800" b="1" i="1" noProof="0" smtClean="0">
                        <a:solidFill>
                          <a:schemeClr val="accent1"/>
                        </a:solidFill>
                        <a:latin typeface="Cambria Math" panose="02040503050406030204" pitchFamily="18" charset="0"/>
                      </a:rPr>
                      <m:t>,</m:t>
                    </m:r>
                    <m:r>
                      <a:rPr lang="en-GB" sz="1800" b="1" i="1" noProof="0" smtClean="0">
                        <a:solidFill>
                          <a:schemeClr val="accent1"/>
                        </a:solidFill>
                        <a:latin typeface="Cambria Math" panose="02040503050406030204" pitchFamily="18" charset="0"/>
                      </a:rPr>
                      <m:t>𝑯</m:t>
                    </m:r>
                    <m:r>
                      <a:rPr lang="en-GB" sz="1800" b="1" i="1" noProof="0" smtClean="0">
                        <a:solidFill>
                          <a:schemeClr val="accent1"/>
                        </a:solidFill>
                        <a:latin typeface="Cambria Math" panose="02040503050406030204" pitchFamily="18" charset="0"/>
                      </a:rPr>
                      <m:t>,</m:t>
                    </m:r>
                    <m:r>
                      <a:rPr lang="en-GB" sz="1800" b="1" i="1" noProof="0" smtClean="0">
                        <a:solidFill>
                          <a:schemeClr val="accent1"/>
                        </a:solidFill>
                        <a:latin typeface="Cambria Math" panose="02040503050406030204" pitchFamily="18" charset="0"/>
                      </a:rPr>
                      <m:t>𝑴</m:t>
                    </m:r>
                    <m:r>
                      <a:rPr lang="en-GB" sz="1800" b="1" i="1" noProof="0" smtClean="0">
                        <a:solidFill>
                          <a:schemeClr val="accent1"/>
                        </a:solidFill>
                        <a:latin typeface="Cambria Math" panose="02040503050406030204" pitchFamily="18" charset="0"/>
                      </a:rPr>
                      <m:t>..</m:t>
                    </m:r>
                  </m:oMath>
                </a14:m>
                <a:r>
                  <a:rPr lang="en-GB" noProof="0" dirty="0">
                    <a:solidFill>
                      <a:schemeClr val="accent1"/>
                    </a:solidFill>
                  </a:rPr>
                  <a:t> </a:t>
                </a:r>
                <a:r>
                  <a:rPr lang="en-GB" sz="1600" b="1" noProof="0" dirty="0">
                    <a:solidFill>
                      <a:schemeClr val="accent1"/>
                    </a:solidFill>
                  </a:rPr>
                  <a:t>Quick recap of the magnetic fields</a:t>
                </a:r>
              </a:p>
            </p:txBody>
          </p:sp>
        </mc:Choice>
        <mc:Fallback>
          <p:sp>
            <p:nvSpPr>
              <p:cNvPr id="79" name="ZoneTexte 78">
                <a:extLst>
                  <a:ext uri="{FF2B5EF4-FFF2-40B4-BE49-F238E27FC236}">
                    <a16:creationId xmlns:a16="http://schemas.microsoft.com/office/drawing/2014/main" id="{A4F7393A-145E-676A-D1F8-F9DBBC8048D3}"/>
                  </a:ext>
                </a:extLst>
              </p:cNvPr>
              <p:cNvSpPr txBox="1">
                <a:spLocks noRot="1" noChangeAspect="1" noMove="1" noResize="1" noEditPoints="1" noAdjustHandles="1" noChangeArrowheads="1" noChangeShapeType="1" noTextEdit="1"/>
              </p:cNvSpPr>
              <p:nvPr/>
            </p:nvSpPr>
            <p:spPr>
              <a:xfrm>
                <a:off x="6209121" y="476672"/>
                <a:ext cx="9163050" cy="369332"/>
              </a:xfrm>
              <a:prstGeom prst="rect">
                <a:avLst/>
              </a:prstGeom>
              <a:blipFill>
                <a:blip r:embed="rId10"/>
                <a:stretch>
                  <a:fillRect b="-180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1" name="ZoneTexte 80">
                <a:extLst>
                  <a:ext uri="{FF2B5EF4-FFF2-40B4-BE49-F238E27FC236}">
                    <a16:creationId xmlns:a16="http://schemas.microsoft.com/office/drawing/2014/main" id="{0D5FDE5F-FE2E-D26C-B49C-E987020ED002}"/>
                  </a:ext>
                </a:extLst>
              </p:cNvPr>
              <p:cNvSpPr txBox="1"/>
              <p:nvPr/>
            </p:nvSpPr>
            <p:spPr>
              <a:xfrm>
                <a:off x="8417319" y="5135434"/>
                <a:ext cx="35847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1" i="1" noProof="0" smtClean="0">
                          <a:solidFill>
                            <a:schemeClr val="tx1"/>
                          </a:solidFill>
                          <a:latin typeface="Cambria Math" panose="02040503050406030204" pitchFamily="18" charset="0"/>
                        </a:rPr>
                        <m:t>𝑩</m:t>
                      </m:r>
                      <m:r>
                        <a:rPr lang="en-GB" sz="1800" b="1" i="1" noProof="0" smtClean="0">
                          <a:solidFill>
                            <a:schemeClr val="tx1"/>
                          </a:solidFill>
                          <a:latin typeface="Cambria Math" panose="02040503050406030204" pitchFamily="18" charset="0"/>
                        </a:rPr>
                        <m:t>=</m:t>
                      </m:r>
                      <m:sSub>
                        <m:sSubPr>
                          <m:ctrlPr>
                            <a:rPr lang="en-GB" sz="1800" i="1" noProof="0" smtClean="0">
                              <a:solidFill>
                                <a:schemeClr val="tx1"/>
                              </a:solidFill>
                              <a:latin typeface="Cambria Math" panose="02040503050406030204" pitchFamily="18" charset="0"/>
                            </a:rPr>
                          </m:ctrlPr>
                        </m:sSubPr>
                        <m:e>
                          <m:r>
                            <a:rPr lang="en-GB" sz="1800" b="0" i="1" noProof="0" smtClean="0">
                              <a:solidFill>
                                <a:schemeClr val="tx1"/>
                              </a:solidFill>
                              <a:latin typeface="Cambria Math" panose="02040503050406030204" pitchFamily="18" charset="0"/>
                              <a:ea typeface="Cambria Math" panose="02040503050406030204" pitchFamily="18" charset="0"/>
                            </a:rPr>
                            <m:t>𝜇</m:t>
                          </m:r>
                        </m:e>
                        <m:sub>
                          <m:r>
                            <a:rPr lang="en-GB" sz="1800" b="0" i="1" noProof="0" smtClean="0">
                              <a:solidFill>
                                <a:schemeClr val="tx1"/>
                              </a:solidFill>
                              <a:latin typeface="Cambria Math" panose="02040503050406030204" pitchFamily="18" charset="0"/>
                            </a:rPr>
                            <m:t>0</m:t>
                          </m:r>
                        </m:sub>
                      </m:sSub>
                      <m:d>
                        <m:dPr>
                          <m:ctrlPr>
                            <a:rPr lang="en-GB" sz="1800" b="1" i="1" noProof="0" smtClean="0">
                              <a:solidFill>
                                <a:schemeClr val="tx1"/>
                              </a:solidFill>
                              <a:latin typeface="Cambria Math" panose="02040503050406030204" pitchFamily="18" charset="0"/>
                            </a:rPr>
                          </m:ctrlPr>
                        </m:dPr>
                        <m:e>
                          <m:r>
                            <a:rPr lang="en-GB" sz="1800" b="1" i="1" noProof="0" smtClean="0">
                              <a:solidFill>
                                <a:schemeClr val="tx1"/>
                              </a:solidFill>
                              <a:latin typeface="Cambria Math" panose="02040503050406030204" pitchFamily="18" charset="0"/>
                            </a:rPr>
                            <m:t>𝑴</m:t>
                          </m:r>
                          <m:r>
                            <a:rPr lang="en-GB" sz="1800" b="1" i="1" noProof="0" smtClean="0">
                              <a:solidFill>
                                <a:schemeClr val="tx1"/>
                              </a:solidFill>
                              <a:latin typeface="Cambria Math" panose="02040503050406030204" pitchFamily="18" charset="0"/>
                            </a:rPr>
                            <m:t>+</m:t>
                          </m:r>
                          <m:r>
                            <a:rPr lang="en-GB" sz="1800" b="1" i="1" noProof="0" smtClean="0">
                              <a:solidFill>
                                <a:schemeClr val="tx1"/>
                              </a:solidFill>
                              <a:latin typeface="Cambria Math" panose="02040503050406030204" pitchFamily="18" charset="0"/>
                            </a:rPr>
                            <m:t>𝑯</m:t>
                          </m:r>
                        </m:e>
                      </m:d>
                    </m:oMath>
                  </m:oMathPara>
                </a14:m>
                <a:endParaRPr lang="en-GB" noProof="0" dirty="0"/>
              </a:p>
            </p:txBody>
          </p:sp>
        </mc:Choice>
        <mc:Fallback>
          <p:sp>
            <p:nvSpPr>
              <p:cNvPr id="81" name="ZoneTexte 80">
                <a:extLst>
                  <a:ext uri="{FF2B5EF4-FFF2-40B4-BE49-F238E27FC236}">
                    <a16:creationId xmlns:a16="http://schemas.microsoft.com/office/drawing/2014/main" id="{0D5FDE5F-FE2E-D26C-B49C-E987020ED002}"/>
                  </a:ext>
                </a:extLst>
              </p:cNvPr>
              <p:cNvSpPr txBox="1">
                <a:spLocks noRot="1" noChangeAspect="1" noMove="1" noResize="1" noEditPoints="1" noAdjustHandles="1" noChangeArrowheads="1" noChangeShapeType="1" noTextEdit="1"/>
              </p:cNvSpPr>
              <p:nvPr/>
            </p:nvSpPr>
            <p:spPr>
              <a:xfrm>
                <a:off x="8417319" y="5135434"/>
                <a:ext cx="3584732" cy="369332"/>
              </a:xfrm>
              <a:prstGeom prst="rect">
                <a:avLst/>
              </a:prstGeom>
              <a:blipFill>
                <a:blip r:embed="rId11"/>
                <a:stretch>
                  <a:fillRect b="-4918"/>
                </a:stretch>
              </a:blipFill>
            </p:spPr>
            <p:txBody>
              <a:bodyPr/>
              <a:lstStyle/>
              <a:p>
                <a:r>
                  <a:rPr lang="en-GB">
                    <a:noFill/>
                  </a:rPr>
                  <a:t> </a:t>
                </a:r>
              </a:p>
            </p:txBody>
          </p:sp>
        </mc:Fallback>
      </mc:AlternateContent>
      <p:pic>
        <p:nvPicPr>
          <p:cNvPr id="87" name="Image 86" descr="Une image contenant diagramme, capture d’écran, ligne, motif&#10;&#10;Le contenu généré par l’IA peut être incorrect.">
            <a:extLst>
              <a:ext uri="{FF2B5EF4-FFF2-40B4-BE49-F238E27FC236}">
                <a16:creationId xmlns:a16="http://schemas.microsoft.com/office/drawing/2014/main" id="{0E062F28-C171-3DE9-FB64-2DE5110DC3CB}"/>
              </a:ext>
            </a:extLst>
          </p:cNvPr>
          <p:cNvPicPr>
            <a:picLocks noChangeAspect="1"/>
          </p:cNvPicPr>
          <p:nvPr/>
        </p:nvPicPr>
        <p:blipFill>
          <a:blip r:embed="rId2">
            <a:extLst>
              <a:ext uri="{28A0092B-C50C-407E-A947-70E740481C1C}">
                <a14:useLocalDpi xmlns:a14="http://schemas.microsoft.com/office/drawing/2010/main" val="0"/>
              </a:ext>
            </a:extLst>
          </a:blip>
          <a:srcRect t="33402" b="32699"/>
          <a:stretch/>
        </p:blipFill>
        <p:spPr>
          <a:xfrm>
            <a:off x="6229094" y="2978594"/>
            <a:ext cx="2544560" cy="1554215"/>
          </a:xfrm>
          <a:prstGeom prst="rect">
            <a:avLst/>
          </a:prstGeom>
        </p:spPr>
      </p:pic>
      <p:pic>
        <p:nvPicPr>
          <p:cNvPr id="88" name="Image 87" descr="Une image contenant diagramme, capture d’écran, ligne, motif&#10;&#10;Le contenu généré par l’IA peut être incorrect.">
            <a:extLst>
              <a:ext uri="{FF2B5EF4-FFF2-40B4-BE49-F238E27FC236}">
                <a16:creationId xmlns:a16="http://schemas.microsoft.com/office/drawing/2014/main" id="{7AEB6BBC-EEC9-4BCC-8AC5-BA797C1B8F57}"/>
              </a:ext>
            </a:extLst>
          </p:cNvPr>
          <p:cNvPicPr>
            <a:picLocks noChangeAspect="1"/>
          </p:cNvPicPr>
          <p:nvPr/>
        </p:nvPicPr>
        <p:blipFill>
          <a:blip r:embed="rId2">
            <a:extLst>
              <a:ext uri="{28A0092B-C50C-407E-A947-70E740481C1C}">
                <a14:useLocalDpi xmlns:a14="http://schemas.microsoft.com/office/drawing/2010/main" val="0"/>
              </a:ext>
            </a:extLst>
          </a:blip>
          <a:srcRect b="68305"/>
          <a:stretch/>
        </p:blipFill>
        <p:spPr>
          <a:xfrm>
            <a:off x="6229094" y="4713444"/>
            <a:ext cx="2544560" cy="1453152"/>
          </a:xfrm>
          <a:prstGeom prst="rect">
            <a:avLst/>
          </a:prstGeom>
        </p:spPr>
      </p:pic>
      <p:sp>
        <p:nvSpPr>
          <p:cNvPr id="89" name="ZoneTexte 88">
            <a:extLst>
              <a:ext uri="{FF2B5EF4-FFF2-40B4-BE49-F238E27FC236}">
                <a16:creationId xmlns:a16="http://schemas.microsoft.com/office/drawing/2014/main" id="{7DF89F93-7F85-72A0-03FB-713384422E22}"/>
              </a:ext>
            </a:extLst>
          </p:cNvPr>
          <p:cNvSpPr txBox="1"/>
          <p:nvPr/>
        </p:nvSpPr>
        <p:spPr>
          <a:xfrm>
            <a:off x="8727886" y="3071163"/>
            <a:ext cx="2657107" cy="830997"/>
          </a:xfrm>
          <a:prstGeom prst="rect">
            <a:avLst/>
          </a:prstGeom>
          <a:noFill/>
        </p:spPr>
        <p:txBody>
          <a:bodyPr wrap="square" rtlCol="0">
            <a:spAutoFit/>
          </a:bodyPr>
          <a:lstStyle/>
          <a:p>
            <a:r>
              <a:rPr lang="en-GB" sz="1600" noProof="0" dirty="0"/>
              <a:t>Generated by magnetization of the material.</a:t>
            </a:r>
          </a:p>
        </p:txBody>
      </p:sp>
      <p:sp>
        <p:nvSpPr>
          <p:cNvPr id="90" name="ZoneTexte 89">
            <a:extLst>
              <a:ext uri="{FF2B5EF4-FFF2-40B4-BE49-F238E27FC236}">
                <a16:creationId xmlns:a16="http://schemas.microsoft.com/office/drawing/2014/main" id="{A7220CF7-0CAF-1688-60F6-84EA5A965E9B}"/>
              </a:ext>
            </a:extLst>
          </p:cNvPr>
          <p:cNvSpPr txBox="1"/>
          <p:nvPr/>
        </p:nvSpPr>
        <p:spPr>
          <a:xfrm>
            <a:off x="8729155" y="1257559"/>
            <a:ext cx="2657107" cy="830997"/>
          </a:xfrm>
          <a:prstGeom prst="rect">
            <a:avLst/>
          </a:prstGeom>
          <a:noFill/>
        </p:spPr>
        <p:txBody>
          <a:bodyPr wrap="square" rtlCol="0">
            <a:spAutoFit/>
          </a:bodyPr>
          <a:lstStyle/>
          <a:p>
            <a:r>
              <a:rPr lang="en-GB" sz="1600" noProof="0" dirty="0"/>
              <a:t>Density of permanent or induced magnetic dipole moment.</a:t>
            </a:r>
          </a:p>
        </p:txBody>
      </p:sp>
      <p:sp>
        <p:nvSpPr>
          <p:cNvPr id="92" name="Espace réservé du contenu 8">
            <a:extLst>
              <a:ext uri="{FF2B5EF4-FFF2-40B4-BE49-F238E27FC236}">
                <a16:creationId xmlns:a16="http://schemas.microsoft.com/office/drawing/2014/main" id="{8AB30106-8F7B-1157-E324-A1641EF6C7DA}"/>
              </a:ext>
            </a:extLst>
          </p:cNvPr>
          <p:cNvSpPr txBox="1">
            <a:spLocks/>
          </p:cNvSpPr>
          <p:nvPr/>
        </p:nvSpPr>
        <p:spPr>
          <a:xfrm>
            <a:off x="6337851" y="933217"/>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solidFill>
                  <a:schemeClr val="tx1"/>
                </a:solidFill>
              </a:rPr>
              <a:t>Magnetization</a:t>
            </a:r>
          </a:p>
        </p:txBody>
      </p:sp>
      <p:sp>
        <p:nvSpPr>
          <p:cNvPr id="93" name="Espace réservé du contenu 8">
            <a:extLst>
              <a:ext uri="{FF2B5EF4-FFF2-40B4-BE49-F238E27FC236}">
                <a16:creationId xmlns:a16="http://schemas.microsoft.com/office/drawing/2014/main" id="{27A3282C-7832-3112-C74A-55EE95A96988}"/>
              </a:ext>
            </a:extLst>
          </p:cNvPr>
          <p:cNvSpPr txBox="1">
            <a:spLocks/>
          </p:cNvSpPr>
          <p:nvPr/>
        </p:nvSpPr>
        <p:spPr>
          <a:xfrm>
            <a:off x="6337851" y="2732609"/>
            <a:ext cx="227756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1" noProof="0" dirty="0">
                <a:solidFill>
                  <a:schemeClr val="tx1"/>
                </a:solidFill>
              </a:rPr>
              <a:t>Demagnetizing field</a:t>
            </a:r>
          </a:p>
          <a:p>
            <a:endParaRPr lang="en-GB" noProof="0" dirty="0">
              <a:solidFill>
                <a:schemeClr val="tx1"/>
              </a:solidFill>
            </a:endParaRPr>
          </a:p>
        </p:txBody>
      </p:sp>
      <p:sp>
        <p:nvSpPr>
          <p:cNvPr id="94" name="Espace réservé du contenu 8">
            <a:extLst>
              <a:ext uri="{FF2B5EF4-FFF2-40B4-BE49-F238E27FC236}">
                <a16:creationId xmlns:a16="http://schemas.microsoft.com/office/drawing/2014/main" id="{2E2583EA-6598-EDFB-459A-A3DC591EBCB6}"/>
              </a:ext>
            </a:extLst>
          </p:cNvPr>
          <p:cNvSpPr txBox="1">
            <a:spLocks/>
          </p:cNvSpPr>
          <p:nvPr/>
        </p:nvSpPr>
        <p:spPr>
          <a:xfrm>
            <a:off x="6337851" y="4473867"/>
            <a:ext cx="227756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b="1" noProof="0" dirty="0">
                <a:solidFill>
                  <a:schemeClr val="tx1"/>
                </a:solidFill>
              </a:rPr>
              <a:t>Flux density</a:t>
            </a:r>
            <a:endParaRPr lang="en-GB" noProof="0" dirty="0">
              <a:solidFill>
                <a:schemeClr val="tx1"/>
              </a:solidFill>
            </a:endParaRPr>
          </a:p>
        </p:txBody>
      </p:sp>
      <p:sp>
        <p:nvSpPr>
          <p:cNvPr id="95" name="ZoneTexte 94">
            <a:extLst>
              <a:ext uri="{FF2B5EF4-FFF2-40B4-BE49-F238E27FC236}">
                <a16:creationId xmlns:a16="http://schemas.microsoft.com/office/drawing/2014/main" id="{9A059D8F-5A65-8301-AD3C-32F82E24C34B}"/>
              </a:ext>
            </a:extLst>
          </p:cNvPr>
          <p:cNvSpPr txBox="1"/>
          <p:nvPr/>
        </p:nvSpPr>
        <p:spPr>
          <a:xfrm>
            <a:off x="11335623" y="5924783"/>
            <a:ext cx="648072" cy="338554"/>
          </a:xfrm>
          <a:prstGeom prst="rect">
            <a:avLst/>
          </a:prstGeom>
          <a:noFill/>
        </p:spPr>
        <p:txBody>
          <a:bodyPr wrap="square" rtlCol="0">
            <a:spAutoFit/>
          </a:bodyPr>
          <a:lstStyle/>
          <a:p>
            <a:r>
              <a:rPr lang="en-GB" sz="1600" noProof="0" dirty="0"/>
              <a:t>[2]</a:t>
            </a:r>
          </a:p>
        </p:txBody>
      </p:sp>
      <p:sp>
        <p:nvSpPr>
          <p:cNvPr id="96" name="ZoneTexte 95">
            <a:extLst>
              <a:ext uri="{FF2B5EF4-FFF2-40B4-BE49-F238E27FC236}">
                <a16:creationId xmlns:a16="http://schemas.microsoft.com/office/drawing/2014/main" id="{065F5779-C3C8-57AB-B418-0BD50F9A94F5}"/>
              </a:ext>
            </a:extLst>
          </p:cNvPr>
          <p:cNvSpPr txBox="1"/>
          <p:nvPr/>
        </p:nvSpPr>
        <p:spPr>
          <a:xfrm>
            <a:off x="277743" y="1138583"/>
            <a:ext cx="3096344" cy="338554"/>
          </a:xfrm>
          <a:prstGeom prst="rect">
            <a:avLst/>
          </a:prstGeom>
          <a:noFill/>
        </p:spPr>
        <p:txBody>
          <a:bodyPr wrap="square" rtlCol="0">
            <a:spAutoFit/>
          </a:bodyPr>
          <a:lstStyle/>
          <a:p>
            <a:r>
              <a:rPr lang="en-GB" sz="1600" noProof="0" dirty="0"/>
              <a:t>Chapter based on [1].</a:t>
            </a:r>
          </a:p>
        </p:txBody>
      </p:sp>
    </p:spTree>
    <p:extLst>
      <p:ext uri="{BB962C8B-B14F-4D97-AF65-F5344CB8AC3E}">
        <p14:creationId xmlns:p14="http://schemas.microsoft.com/office/powerpoint/2010/main" val="349182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C70CA6-EBBC-7FFE-FCC8-E768F69CB68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01490A6-83BA-80D6-4180-DB193B496F4E}"/>
              </a:ext>
            </a:extLst>
          </p:cNvPr>
          <p:cNvSpPr>
            <a:spLocks noGrp="1"/>
          </p:cNvSpPr>
          <p:nvPr>
            <p:ph type="title"/>
          </p:nvPr>
        </p:nvSpPr>
        <p:spPr/>
        <p:txBody>
          <a:bodyPr/>
          <a:lstStyle/>
          <a:p>
            <a:r>
              <a:rPr lang="en-GB" noProof="0" dirty="0"/>
              <a:t>Superconductivity</a:t>
            </a:r>
            <a:br>
              <a:rPr lang="en-GB" noProof="0" dirty="0"/>
            </a:br>
            <a:endParaRPr lang="en-GB" noProof="0" dirty="0"/>
          </a:p>
        </p:txBody>
      </p:sp>
      <p:sp>
        <p:nvSpPr>
          <p:cNvPr id="5" name="Espace réservé du pied de page 4">
            <a:extLst>
              <a:ext uri="{FF2B5EF4-FFF2-40B4-BE49-F238E27FC236}">
                <a16:creationId xmlns:a16="http://schemas.microsoft.com/office/drawing/2014/main" id="{CC3D9C15-55B0-831D-5399-3D49CEE54C0B}"/>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B332527C-D6B1-9E45-B49A-654AA2566D05}"/>
              </a:ext>
            </a:extLst>
          </p:cNvPr>
          <p:cNvSpPr>
            <a:spLocks noGrp="1"/>
          </p:cNvSpPr>
          <p:nvPr>
            <p:ph type="sldNum" sz="quarter" idx="4"/>
          </p:nvPr>
        </p:nvSpPr>
        <p:spPr/>
        <p:txBody>
          <a:bodyPr/>
          <a:lstStyle/>
          <a:p>
            <a:fld id="{C05EE493-AD2E-4872-B2F6-8F12A747F0A5}" type="slidenum">
              <a:rPr lang="en-GB" noProof="0" smtClean="0"/>
              <a:pPr/>
              <a:t>5</a:t>
            </a:fld>
            <a:endParaRPr lang="en-GB" noProof="0" dirty="0"/>
          </a:p>
        </p:txBody>
      </p:sp>
      <p:sp>
        <p:nvSpPr>
          <p:cNvPr id="7" name="Espace réservé de la date 6">
            <a:extLst>
              <a:ext uri="{FF2B5EF4-FFF2-40B4-BE49-F238E27FC236}">
                <a16:creationId xmlns:a16="http://schemas.microsoft.com/office/drawing/2014/main" id="{F387B50E-FC4D-99D9-F1F3-D09CAB3E3D4E}"/>
              </a:ext>
            </a:extLst>
          </p:cNvPr>
          <p:cNvSpPr>
            <a:spLocks noGrp="1"/>
          </p:cNvSpPr>
          <p:nvPr>
            <p:ph type="dt" sz="half" idx="10"/>
          </p:nvPr>
        </p:nvSpPr>
        <p:spPr/>
        <p:txBody>
          <a:bodyPr/>
          <a:lstStyle/>
          <a:p>
            <a:r>
              <a:rPr lang="en-GB" noProof="0" dirty="0"/>
              <a:t>24.02.2025</a:t>
            </a:r>
          </a:p>
        </p:txBody>
      </p:sp>
      <p:sp>
        <p:nvSpPr>
          <p:cNvPr id="8" name="ZoneTexte 7">
            <a:extLst>
              <a:ext uri="{FF2B5EF4-FFF2-40B4-BE49-F238E27FC236}">
                <a16:creationId xmlns:a16="http://schemas.microsoft.com/office/drawing/2014/main" id="{4DCBBAF0-7D82-CC98-08E0-5847BA96FB5E}"/>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An overview</a:t>
            </a:r>
          </a:p>
        </p:txBody>
      </p:sp>
      <p:sp>
        <p:nvSpPr>
          <p:cNvPr id="14" name="Espace réservé du contenu 8">
            <a:extLst>
              <a:ext uri="{FF2B5EF4-FFF2-40B4-BE49-F238E27FC236}">
                <a16:creationId xmlns:a16="http://schemas.microsoft.com/office/drawing/2014/main" id="{39C50A2E-75D3-F276-F5C6-9694D172EF33}"/>
              </a:ext>
            </a:extLst>
          </p:cNvPr>
          <p:cNvSpPr txBox="1">
            <a:spLocks/>
          </p:cNvSpPr>
          <p:nvPr/>
        </p:nvSpPr>
        <p:spPr>
          <a:xfrm>
            <a:off x="335360" y="1550533"/>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Main characteristics</a:t>
            </a:r>
          </a:p>
        </p:txBody>
      </p:sp>
      <mc:AlternateContent xmlns:mc="http://schemas.openxmlformats.org/markup-compatibility/2006">
        <mc:Choice xmlns:a14="http://schemas.microsoft.com/office/drawing/2010/main" Requires="a14">
          <p:sp>
            <p:nvSpPr>
              <p:cNvPr id="16" name="ZoneTexte 15">
                <a:extLst>
                  <a:ext uri="{FF2B5EF4-FFF2-40B4-BE49-F238E27FC236}">
                    <a16:creationId xmlns:a16="http://schemas.microsoft.com/office/drawing/2014/main" id="{F1C8145F-236D-672C-5246-0157176DAD9C}"/>
                  </a:ext>
                </a:extLst>
              </p:cNvPr>
              <p:cNvSpPr txBox="1"/>
              <p:nvPr/>
            </p:nvSpPr>
            <p:spPr>
              <a:xfrm>
                <a:off x="263352" y="1789784"/>
                <a:ext cx="3704776" cy="830997"/>
              </a:xfrm>
              <a:prstGeom prst="rect">
                <a:avLst/>
              </a:prstGeom>
              <a:noFill/>
            </p:spPr>
            <p:txBody>
              <a:bodyPr wrap="square" rtlCol="0">
                <a:spAutoFit/>
              </a:bodyPr>
              <a:lstStyle/>
              <a:p>
                <a:r>
                  <a:rPr lang="en-GB" sz="1600" b="0" noProof="0" dirty="0">
                    <a:solidFill>
                      <a:schemeClr val="tx1"/>
                    </a:solidFill>
                  </a:rPr>
                  <a:t>Perfect diamagnet and frictionless flow of a current under a temperature </a:t>
                </a:r>
                <a14:m>
                  <m:oMath xmlns:m="http://schemas.openxmlformats.org/officeDocument/2006/math">
                    <m:sSub>
                      <m:sSubPr>
                        <m:ctrlPr>
                          <a:rPr lang="en-GB" sz="1600" b="0" i="1" noProof="0" smtClean="0">
                            <a:solidFill>
                              <a:schemeClr val="tx1"/>
                            </a:solidFill>
                            <a:latin typeface="Cambria Math" panose="02040503050406030204" pitchFamily="18" charset="0"/>
                          </a:rPr>
                        </m:ctrlPr>
                      </m:sSubPr>
                      <m:e>
                        <m:r>
                          <a:rPr lang="en-GB" sz="1600" b="0" i="1" noProof="0" smtClean="0">
                            <a:solidFill>
                              <a:schemeClr val="tx1"/>
                            </a:solidFill>
                            <a:latin typeface="Cambria Math" panose="02040503050406030204" pitchFamily="18" charset="0"/>
                          </a:rPr>
                          <m:t>𝑇</m:t>
                        </m:r>
                      </m:e>
                      <m:sub>
                        <m:r>
                          <a:rPr lang="en-GB" sz="1600" b="0" i="1" noProof="0" smtClean="0">
                            <a:solidFill>
                              <a:schemeClr val="tx1"/>
                            </a:solidFill>
                            <a:latin typeface="Cambria Math" panose="02040503050406030204" pitchFamily="18" charset="0"/>
                          </a:rPr>
                          <m:t>𝐶</m:t>
                        </m:r>
                      </m:sub>
                    </m:sSub>
                  </m:oMath>
                </a14:m>
                <a:r>
                  <a:rPr lang="en-GB" sz="1600" b="0" noProof="0" dirty="0">
                    <a:solidFill>
                      <a:schemeClr val="tx1"/>
                    </a:solidFill>
                  </a:rPr>
                  <a:t>.</a:t>
                </a:r>
              </a:p>
              <a:p>
                <a:endParaRPr lang="en-GB" sz="1600" noProof="0" dirty="0"/>
              </a:p>
            </p:txBody>
          </p:sp>
        </mc:Choice>
        <mc:Fallback>
          <p:sp>
            <p:nvSpPr>
              <p:cNvPr id="16" name="ZoneTexte 15">
                <a:extLst>
                  <a:ext uri="{FF2B5EF4-FFF2-40B4-BE49-F238E27FC236}">
                    <a16:creationId xmlns:a16="http://schemas.microsoft.com/office/drawing/2014/main" id="{F1C8145F-236D-672C-5246-0157176DAD9C}"/>
                  </a:ext>
                </a:extLst>
              </p:cNvPr>
              <p:cNvSpPr txBox="1">
                <a:spLocks noRot="1" noChangeAspect="1" noMove="1" noResize="1" noEditPoints="1" noAdjustHandles="1" noChangeArrowheads="1" noChangeShapeType="1" noTextEdit="1"/>
              </p:cNvSpPr>
              <p:nvPr/>
            </p:nvSpPr>
            <p:spPr>
              <a:xfrm>
                <a:off x="263352" y="1789784"/>
                <a:ext cx="3704776" cy="830997"/>
              </a:xfrm>
              <a:prstGeom prst="rect">
                <a:avLst/>
              </a:prstGeom>
              <a:blipFill>
                <a:blip r:embed="rId2"/>
                <a:stretch>
                  <a:fillRect l="-822" t="-2206" r="-1316"/>
                </a:stretch>
              </a:blipFill>
            </p:spPr>
            <p:txBody>
              <a:bodyPr/>
              <a:lstStyle/>
              <a:p>
                <a:r>
                  <a:rPr lang="en-GB">
                    <a:noFill/>
                  </a:rPr>
                  <a:t> </a:t>
                </a:r>
              </a:p>
            </p:txBody>
          </p:sp>
        </mc:Fallback>
      </mc:AlternateContent>
      <p:sp>
        <p:nvSpPr>
          <p:cNvPr id="56" name="Espace réservé du contenu 8">
            <a:extLst>
              <a:ext uri="{FF2B5EF4-FFF2-40B4-BE49-F238E27FC236}">
                <a16:creationId xmlns:a16="http://schemas.microsoft.com/office/drawing/2014/main" id="{17C2BA0D-505C-F35B-807C-2B849AD066AB}"/>
              </a:ext>
            </a:extLst>
          </p:cNvPr>
          <p:cNvSpPr txBox="1">
            <a:spLocks/>
          </p:cNvSpPr>
          <p:nvPr/>
        </p:nvSpPr>
        <p:spPr>
          <a:xfrm>
            <a:off x="263352" y="2636912"/>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Friction less flow of a current</a:t>
            </a:r>
          </a:p>
        </p:txBody>
      </p:sp>
      <p:cxnSp>
        <p:nvCxnSpPr>
          <p:cNvPr id="58" name="Connecteur droit avec flèche 57">
            <a:extLst>
              <a:ext uri="{FF2B5EF4-FFF2-40B4-BE49-F238E27FC236}">
                <a16:creationId xmlns:a16="http://schemas.microsoft.com/office/drawing/2014/main" id="{6F3D4B17-1DE0-18BD-5B6E-6C367D15E06A}"/>
              </a:ext>
            </a:extLst>
          </p:cNvPr>
          <p:cNvCxnSpPr/>
          <p:nvPr/>
        </p:nvCxnSpPr>
        <p:spPr>
          <a:xfrm>
            <a:off x="6603926" y="2746398"/>
            <a:ext cx="31683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906AED5B-747D-AC54-DD54-5B5CCF5477D5}"/>
              </a:ext>
            </a:extLst>
          </p:cNvPr>
          <p:cNvCxnSpPr>
            <a:cxnSpLocks/>
          </p:cNvCxnSpPr>
          <p:nvPr/>
        </p:nvCxnSpPr>
        <p:spPr>
          <a:xfrm flipV="1">
            <a:off x="6756326" y="796921"/>
            <a:ext cx="0" cy="21018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Forme libre : forme 65">
            <a:extLst>
              <a:ext uri="{FF2B5EF4-FFF2-40B4-BE49-F238E27FC236}">
                <a16:creationId xmlns:a16="http://schemas.microsoft.com/office/drawing/2014/main" id="{D84B54FC-C392-D2C4-60FA-A60E927B234A}"/>
              </a:ext>
            </a:extLst>
          </p:cNvPr>
          <p:cNvSpPr/>
          <p:nvPr/>
        </p:nvSpPr>
        <p:spPr>
          <a:xfrm>
            <a:off x="7922196" y="724913"/>
            <a:ext cx="942975" cy="1695450"/>
          </a:xfrm>
          <a:custGeom>
            <a:avLst/>
            <a:gdLst>
              <a:gd name="connsiteX0" fmla="*/ 942975 w 942975"/>
              <a:gd name="connsiteY0" fmla="*/ 0 h 1695450"/>
              <a:gd name="connsiteX1" fmla="*/ 466725 w 942975"/>
              <a:gd name="connsiteY1" fmla="*/ 1295400 h 1695450"/>
              <a:gd name="connsiteX2" fmla="*/ 0 w 942975"/>
              <a:gd name="connsiteY2" fmla="*/ 1695450 h 1695450"/>
            </a:gdLst>
            <a:ahLst/>
            <a:cxnLst>
              <a:cxn ang="0">
                <a:pos x="connsiteX0" y="connsiteY0"/>
              </a:cxn>
              <a:cxn ang="0">
                <a:pos x="connsiteX1" y="connsiteY1"/>
              </a:cxn>
              <a:cxn ang="0">
                <a:pos x="connsiteX2" y="connsiteY2"/>
              </a:cxn>
            </a:cxnLst>
            <a:rect l="l" t="t" r="r" b="b"/>
            <a:pathLst>
              <a:path w="942975" h="1695450">
                <a:moveTo>
                  <a:pt x="942975" y="0"/>
                </a:moveTo>
                <a:cubicBezTo>
                  <a:pt x="783431" y="506412"/>
                  <a:pt x="623888" y="1012825"/>
                  <a:pt x="466725" y="1295400"/>
                </a:cubicBezTo>
                <a:cubicBezTo>
                  <a:pt x="309562" y="1577975"/>
                  <a:pt x="154781" y="1636712"/>
                  <a:pt x="0" y="1695450"/>
                </a:cubicBezTo>
              </a:path>
            </a:pathLst>
          </a:custGeom>
          <a:no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68" name="Connecteur droit 67">
            <a:extLst>
              <a:ext uri="{FF2B5EF4-FFF2-40B4-BE49-F238E27FC236}">
                <a16:creationId xmlns:a16="http://schemas.microsoft.com/office/drawing/2014/main" id="{7E018F54-9AD3-F321-B217-83FBF317E46B}"/>
              </a:ext>
            </a:extLst>
          </p:cNvPr>
          <p:cNvCxnSpPr>
            <a:stCxn id="66" idx="2"/>
          </p:cNvCxnSpPr>
          <p:nvPr/>
        </p:nvCxnSpPr>
        <p:spPr>
          <a:xfrm>
            <a:off x="7922196" y="2420363"/>
            <a:ext cx="0" cy="326035"/>
          </a:xfrm>
          <a:prstGeom prst="line">
            <a:avLst/>
          </a:prstGeom>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9" name="ZoneTexte 68">
                <a:extLst>
                  <a:ext uri="{FF2B5EF4-FFF2-40B4-BE49-F238E27FC236}">
                    <a16:creationId xmlns:a16="http://schemas.microsoft.com/office/drawing/2014/main" id="{48D894C9-4C66-37A8-40F5-E659330A2DA3}"/>
                  </a:ext>
                </a:extLst>
              </p:cNvPr>
              <p:cNvSpPr txBox="1"/>
              <p:nvPr/>
            </p:nvSpPr>
            <p:spPr>
              <a:xfrm>
                <a:off x="8322418" y="2823944"/>
                <a:ext cx="2814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rPr>
                        <m:t>𝑇</m:t>
                      </m:r>
                    </m:oMath>
                  </m:oMathPara>
                </a14:m>
                <a:endParaRPr lang="en-GB" noProof="0" dirty="0"/>
              </a:p>
            </p:txBody>
          </p:sp>
        </mc:Choice>
        <mc:Fallback>
          <p:sp>
            <p:nvSpPr>
              <p:cNvPr id="69" name="ZoneTexte 68">
                <a:extLst>
                  <a:ext uri="{FF2B5EF4-FFF2-40B4-BE49-F238E27FC236}">
                    <a16:creationId xmlns:a16="http://schemas.microsoft.com/office/drawing/2014/main" id="{48D894C9-4C66-37A8-40F5-E659330A2DA3}"/>
                  </a:ext>
                </a:extLst>
              </p:cNvPr>
              <p:cNvSpPr txBox="1">
                <a:spLocks noRot="1" noChangeAspect="1" noMove="1" noResize="1" noEditPoints="1" noAdjustHandles="1" noChangeArrowheads="1" noChangeShapeType="1" noTextEdit="1"/>
              </p:cNvSpPr>
              <p:nvPr/>
            </p:nvSpPr>
            <p:spPr>
              <a:xfrm>
                <a:off x="8322418" y="2823944"/>
                <a:ext cx="2814142"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1" name="ZoneTexte 70">
                <a:extLst>
                  <a:ext uri="{FF2B5EF4-FFF2-40B4-BE49-F238E27FC236}">
                    <a16:creationId xmlns:a16="http://schemas.microsoft.com/office/drawing/2014/main" id="{3A87D97D-A40C-B7C5-9DC8-B0200E95356E}"/>
                  </a:ext>
                </a:extLst>
              </p:cNvPr>
              <p:cNvSpPr txBox="1"/>
              <p:nvPr/>
            </p:nvSpPr>
            <p:spPr>
              <a:xfrm>
                <a:off x="7088746" y="2778664"/>
                <a:ext cx="16668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noProof="0" smtClean="0">
                              <a:latin typeface="Cambria Math" panose="02040503050406030204" pitchFamily="18" charset="0"/>
                            </a:rPr>
                          </m:ctrlPr>
                        </m:sSubPr>
                        <m:e>
                          <m:r>
                            <a:rPr lang="en-GB" b="0" i="1" noProof="0" smtClean="0">
                              <a:latin typeface="Cambria Math" panose="02040503050406030204" pitchFamily="18" charset="0"/>
                            </a:rPr>
                            <m:t> </m:t>
                          </m:r>
                          <m:r>
                            <a:rPr lang="en-GB" i="1" noProof="0" smtClean="0">
                              <a:latin typeface="Cambria Math" panose="02040503050406030204" pitchFamily="18" charset="0"/>
                            </a:rPr>
                            <m:t>𝑇</m:t>
                          </m:r>
                        </m:e>
                        <m:sub>
                          <m:r>
                            <a:rPr lang="en-GB" i="1" noProof="0" smtClean="0">
                              <a:latin typeface="Cambria Math" panose="02040503050406030204" pitchFamily="18" charset="0"/>
                            </a:rPr>
                            <m:t>𝐶</m:t>
                          </m:r>
                        </m:sub>
                      </m:sSub>
                    </m:oMath>
                  </m:oMathPara>
                </a14:m>
                <a:endParaRPr lang="en-GB" noProof="0" dirty="0"/>
              </a:p>
            </p:txBody>
          </p:sp>
        </mc:Choice>
        <mc:Fallback>
          <p:sp>
            <p:nvSpPr>
              <p:cNvPr id="71" name="ZoneTexte 70">
                <a:extLst>
                  <a:ext uri="{FF2B5EF4-FFF2-40B4-BE49-F238E27FC236}">
                    <a16:creationId xmlns:a16="http://schemas.microsoft.com/office/drawing/2014/main" id="{3A87D97D-A40C-B7C5-9DC8-B0200E95356E}"/>
                  </a:ext>
                </a:extLst>
              </p:cNvPr>
              <p:cNvSpPr txBox="1">
                <a:spLocks noRot="1" noChangeAspect="1" noMove="1" noResize="1" noEditPoints="1" noAdjustHandles="1" noChangeArrowheads="1" noChangeShapeType="1" noTextEdit="1"/>
              </p:cNvSpPr>
              <p:nvPr/>
            </p:nvSpPr>
            <p:spPr>
              <a:xfrm>
                <a:off x="7088746" y="2778664"/>
                <a:ext cx="1666899" cy="369332"/>
              </a:xfrm>
              <a:prstGeom prst="rect">
                <a:avLst/>
              </a:prstGeom>
              <a:blipFill>
                <a:blip r:embed="rId4"/>
                <a:stretch>
                  <a:fillRect b="-1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2" name="ZoneTexte 71">
                <a:extLst>
                  <a:ext uri="{FF2B5EF4-FFF2-40B4-BE49-F238E27FC236}">
                    <a16:creationId xmlns:a16="http://schemas.microsoft.com/office/drawing/2014/main" id="{D37C3C4D-71BA-B070-4F7A-6903E217DA93}"/>
                  </a:ext>
                </a:extLst>
              </p:cNvPr>
              <p:cNvSpPr txBox="1"/>
              <p:nvPr/>
            </p:nvSpPr>
            <p:spPr>
              <a:xfrm>
                <a:off x="6121996" y="692696"/>
                <a:ext cx="16668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ea typeface="Cambria Math" panose="02040503050406030204" pitchFamily="18" charset="0"/>
                        </a:rPr>
                        <m:t>𝜌</m:t>
                      </m:r>
                    </m:oMath>
                  </m:oMathPara>
                </a14:m>
                <a:endParaRPr lang="en-GB" noProof="0" dirty="0"/>
              </a:p>
            </p:txBody>
          </p:sp>
        </mc:Choice>
        <mc:Fallback>
          <p:sp>
            <p:nvSpPr>
              <p:cNvPr id="72" name="ZoneTexte 71">
                <a:extLst>
                  <a:ext uri="{FF2B5EF4-FFF2-40B4-BE49-F238E27FC236}">
                    <a16:creationId xmlns:a16="http://schemas.microsoft.com/office/drawing/2014/main" id="{D37C3C4D-71BA-B070-4F7A-6903E217DA93}"/>
                  </a:ext>
                </a:extLst>
              </p:cNvPr>
              <p:cNvSpPr txBox="1">
                <a:spLocks noRot="1" noChangeAspect="1" noMove="1" noResize="1" noEditPoints="1" noAdjustHandles="1" noChangeArrowheads="1" noChangeShapeType="1" noTextEdit="1"/>
              </p:cNvSpPr>
              <p:nvPr/>
            </p:nvSpPr>
            <p:spPr>
              <a:xfrm>
                <a:off x="6121996" y="692696"/>
                <a:ext cx="1666899" cy="369332"/>
              </a:xfrm>
              <a:prstGeom prst="rect">
                <a:avLst/>
              </a:prstGeom>
              <a:blipFill>
                <a:blip r:embed="rId5"/>
                <a:stretch>
                  <a:fillRect b="-8333"/>
                </a:stretch>
              </a:blipFill>
            </p:spPr>
            <p:txBody>
              <a:bodyPr/>
              <a:lstStyle/>
              <a:p>
                <a:r>
                  <a:rPr lang="en-GB">
                    <a:noFill/>
                  </a:rPr>
                  <a:t> </a:t>
                </a:r>
              </a:p>
            </p:txBody>
          </p:sp>
        </mc:Fallback>
      </mc:AlternateContent>
      <p:cxnSp>
        <p:nvCxnSpPr>
          <p:cNvPr id="74" name="Connecteur droit 73">
            <a:extLst>
              <a:ext uri="{FF2B5EF4-FFF2-40B4-BE49-F238E27FC236}">
                <a16:creationId xmlns:a16="http://schemas.microsoft.com/office/drawing/2014/main" id="{30D2F7A1-4220-F09C-4675-BFE63DEF8A28}"/>
              </a:ext>
            </a:extLst>
          </p:cNvPr>
          <p:cNvCxnSpPr>
            <a:cxnSpLocks/>
          </p:cNvCxnSpPr>
          <p:nvPr/>
        </p:nvCxnSpPr>
        <p:spPr>
          <a:xfrm flipH="1">
            <a:off x="6756326" y="2744695"/>
            <a:ext cx="1165870" cy="0"/>
          </a:xfrm>
          <a:prstGeom prst="line">
            <a:avLst/>
          </a:prstGeom>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5" name="ZoneTexte 74">
                <a:extLst>
                  <a:ext uri="{FF2B5EF4-FFF2-40B4-BE49-F238E27FC236}">
                    <a16:creationId xmlns:a16="http://schemas.microsoft.com/office/drawing/2014/main" id="{0B20E0DD-2DFD-214A-7E4E-A42BF0EBF71E}"/>
                  </a:ext>
                </a:extLst>
              </p:cNvPr>
              <p:cNvSpPr txBox="1"/>
              <p:nvPr/>
            </p:nvSpPr>
            <p:spPr>
              <a:xfrm>
                <a:off x="186013" y="2909262"/>
                <a:ext cx="3795907" cy="1815882"/>
              </a:xfrm>
              <a:prstGeom prst="rect">
                <a:avLst/>
              </a:prstGeom>
              <a:noFill/>
            </p:spPr>
            <p:txBody>
              <a:bodyPr wrap="square">
                <a:spAutoFit/>
              </a:bodyPr>
              <a:lstStyle/>
              <a:p>
                <a:r>
                  <a:rPr lang="en-GB" sz="1600" noProof="0" dirty="0"/>
                  <a:t>For </a:t>
                </a:r>
                <a14:m>
                  <m:oMath xmlns:m="http://schemas.openxmlformats.org/officeDocument/2006/math">
                    <m:sSub>
                      <m:sSubPr>
                        <m:ctrlPr>
                          <a:rPr lang="en-GB" sz="1600" i="1" noProof="0">
                            <a:latin typeface="Cambria Math" panose="02040503050406030204" pitchFamily="18" charset="0"/>
                          </a:rPr>
                        </m:ctrlPr>
                      </m:sSubPr>
                      <m:e>
                        <m:r>
                          <a:rPr lang="en-GB" sz="1600" i="1" noProof="0" smtClean="0">
                            <a:latin typeface="Cambria Math" panose="02040503050406030204" pitchFamily="18" charset="0"/>
                          </a:rPr>
                          <m:t>𝑇</m:t>
                        </m:r>
                        <m:r>
                          <a:rPr lang="en-GB" sz="1600" i="1" noProof="0" smtClean="0">
                            <a:latin typeface="Cambria Math" panose="02040503050406030204" pitchFamily="18" charset="0"/>
                          </a:rPr>
                          <m:t>&lt;</m:t>
                        </m:r>
                        <m:r>
                          <a:rPr lang="en-GB" sz="1600" i="1" noProof="0" smtClean="0">
                            <a:latin typeface="Cambria Math" panose="02040503050406030204" pitchFamily="18" charset="0"/>
                          </a:rPr>
                          <m:t>𝑇</m:t>
                        </m:r>
                      </m:e>
                      <m:sub>
                        <m:r>
                          <a:rPr lang="en-GB" sz="1600" i="1" noProof="0" smtClean="0">
                            <a:latin typeface="Cambria Math" panose="02040503050406030204" pitchFamily="18" charset="0"/>
                          </a:rPr>
                          <m:t>𝐶</m:t>
                        </m:r>
                      </m:sub>
                    </m:sSub>
                  </m:oMath>
                </a14:m>
                <a:r>
                  <a:rPr lang="en-GB" sz="1600" noProof="0" dirty="0"/>
                  <a:t>, if we let a current flow, it will flow with about the same energy for a time that exceed the age of the universe.</a:t>
                </a:r>
                <a:br>
                  <a:rPr lang="en-GB" sz="1600" noProof="0" dirty="0"/>
                </a:br>
                <a:br>
                  <a:rPr lang="en-GB" sz="1600" noProof="0" dirty="0"/>
                </a:br>
                <a:r>
                  <a:rPr lang="en-GB" sz="1600" noProof="0" dirty="0"/>
                  <a:t>No friction or resistivity </a:t>
                </a:r>
                <a14:m>
                  <m:oMath xmlns:m="http://schemas.openxmlformats.org/officeDocument/2006/math">
                    <m:r>
                      <a:rPr lang="en-GB" sz="1600" b="0" i="0" noProof="0" smtClean="0">
                        <a:latin typeface="Cambria Math" panose="02040503050406030204" pitchFamily="18" charset="0"/>
                        <a:ea typeface="Cambria Math" panose="02040503050406030204" pitchFamily="18" charset="0"/>
                      </a:rPr>
                      <m:t>(</m:t>
                    </m:r>
                    <m:r>
                      <a:rPr lang="en-GB" sz="1600" i="1" noProof="0" smtClean="0">
                        <a:latin typeface="Cambria Math" panose="02040503050406030204" pitchFamily="18" charset="0"/>
                        <a:ea typeface="Cambria Math" panose="02040503050406030204" pitchFamily="18" charset="0"/>
                      </a:rPr>
                      <m:t>𝜌</m:t>
                    </m:r>
                    <m:r>
                      <a:rPr lang="en-GB" sz="1600" b="0" i="1" noProof="0" smtClean="0">
                        <a:latin typeface="Cambria Math" panose="02040503050406030204" pitchFamily="18" charset="0"/>
                        <a:ea typeface="Cambria Math" panose="02040503050406030204" pitchFamily="18" charset="0"/>
                      </a:rPr>
                      <m:t>=0)</m:t>
                    </m:r>
                  </m:oMath>
                </a14:m>
                <a:r>
                  <a:rPr lang="en-GB" sz="1600" noProof="0" dirty="0"/>
                  <a:t> </a:t>
                </a:r>
                <a14:m>
                  <m:oMath xmlns:m="http://schemas.openxmlformats.org/officeDocument/2006/math">
                    <m:r>
                      <a:rPr lang="en-GB" sz="1600" b="0" i="1" noProof="0" smtClean="0">
                        <a:latin typeface="Cambria Math" panose="02040503050406030204" pitchFamily="18" charset="0"/>
                      </a:rPr>
                      <m:t>→</m:t>
                    </m:r>
                  </m:oMath>
                </a14:m>
                <a:r>
                  <a:rPr lang="en-GB" sz="1600" noProof="0" dirty="0"/>
                  <a:t> no loss of energy.</a:t>
                </a:r>
              </a:p>
            </p:txBody>
          </p:sp>
        </mc:Choice>
        <mc:Fallback>
          <p:sp>
            <p:nvSpPr>
              <p:cNvPr id="75" name="ZoneTexte 74">
                <a:extLst>
                  <a:ext uri="{FF2B5EF4-FFF2-40B4-BE49-F238E27FC236}">
                    <a16:creationId xmlns:a16="http://schemas.microsoft.com/office/drawing/2014/main" id="{0B20E0DD-2DFD-214A-7E4E-A42BF0EBF71E}"/>
                  </a:ext>
                </a:extLst>
              </p:cNvPr>
              <p:cNvSpPr txBox="1">
                <a:spLocks noRot="1" noChangeAspect="1" noMove="1" noResize="1" noEditPoints="1" noAdjustHandles="1" noChangeArrowheads="1" noChangeShapeType="1" noTextEdit="1"/>
              </p:cNvSpPr>
              <p:nvPr/>
            </p:nvSpPr>
            <p:spPr>
              <a:xfrm>
                <a:off x="186013" y="2909262"/>
                <a:ext cx="3795907" cy="1815882"/>
              </a:xfrm>
              <a:prstGeom prst="rect">
                <a:avLst/>
              </a:prstGeom>
              <a:blipFill>
                <a:blip r:embed="rId6"/>
                <a:stretch>
                  <a:fillRect l="-965" t="-1007" r="-1608" b="-3356"/>
                </a:stretch>
              </a:blipFill>
            </p:spPr>
            <p:txBody>
              <a:bodyPr/>
              <a:lstStyle/>
              <a:p>
                <a:r>
                  <a:rPr lang="en-GB">
                    <a:noFill/>
                  </a:rPr>
                  <a:t> </a:t>
                </a:r>
              </a:p>
            </p:txBody>
          </p:sp>
        </mc:Fallback>
      </mc:AlternateContent>
      <p:sp>
        <p:nvSpPr>
          <p:cNvPr id="3" name="ZoneTexte 2">
            <a:extLst>
              <a:ext uri="{FF2B5EF4-FFF2-40B4-BE49-F238E27FC236}">
                <a16:creationId xmlns:a16="http://schemas.microsoft.com/office/drawing/2014/main" id="{5AE7DB57-ED95-E4CF-3615-1A186CB84209}"/>
              </a:ext>
            </a:extLst>
          </p:cNvPr>
          <p:cNvSpPr txBox="1"/>
          <p:nvPr/>
        </p:nvSpPr>
        <p:spPr>
          <a:xfrm>
            <a:off x="6406523" y="3287262"/>
            <a:ext cx="3831790" cy="584775"/>
          </a:xfrm>
          <a:prstGeom prst="rect">
            <a:avLst/>
          </a:prstGeom>
          <a:noFill/>
        </p:spPr>
        <p:txBody>
          <a:bodyPr wrap="square" rtlCol="0">
            <a:spAutoFit/>
          </a:bodyPr>
          <a:lstStyle/>
          <a:p>
            <a:pPr marL="285750" indent="-285750">
              <a:buFont typeface="Wingdings" panose="05000000000000000000" pitchFamily="2" charset="2"/>
              <a:buChar char="Ø"/>
            </a:pPr>
            <a:r>
              <a:rPr lang="en-GB" sz="1600" i="1" noProof="0" dirty="0"/>
              <a:t>Drop in the resistivity under the critical temperature.</a:t>
            </a:r>
          </a:p>
        </p:txBody>
      </p:sp>
      <p:sp>
        <p:nvSpPr>
          <p:cNvPr id="4" name="Espace réservé du contenu 8">
            <a:extLst>
              <a:ext uri="{FF2B5EF4-FFF2-40B4-BE49-F238E27FC236}">
                <a16:creationId xmlns:a16="http://schemas.microsoft.com/office/drawing/2014/main" id="{638027E3-C097-F251-CF65-43C44A2C7556}"/>
              </a:ext>
            </a:extLst>
          </p:cNvPr>
          <p:cNvSpPr txBox="1">
            <a:spLocks/>
          </p:cNvSpPr>
          <p:nvPr/>
        </p:nvSpPr>
        <p:spPr>
          <a:xfrm>
            <a:off x="5591944" y="4403230"/>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Practical applications</a:t>
            </a:r>
          </a:p>
        </p:txBody>
      </p:sp>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1A45C2C2-0DB5-B07F-2884-C96A7CF4F634}"/>
                  </a:ext>
                </a:extLst>
              </p:cNvPr>
              <p:cNvSpPr txBox="1"/>
              <p:nvPr/>
            </p:nvSpPr>
            <p:spPr>
              <a:xfrm>
                <a:off x="5473922" y="4728046"/>
                <a:ext cx="5662637" cy="1077218"/>
              </a:xfrm>
              <a:prstGeom prst="rect">
                <a:avLst/>
              </a:prstGeom>
              <a:noFill/>
            </p:spPr>
            <p:txBody>
              <a:bodyPr wrap="square" rtlCol="0">
                <a:spAutoFit/>
              </a:bodyPr>
              <a:lstStyle/>
              <a:p>
                <a:pPr marL="285750" indent="-285750">
                  <a:buFont typeface="Courier New" panose="02070309020205020404" pitchFamily="49" charset="0"/>
                  <a:buChar char="o"/>
                </a:pPr>
                <a:r>
                  <a:rPr lang="en-GB" sz="1600" noProof="0" dirty="0"/>
                  <a:t>SQUID:  Superconducting quantum interference device. Measurement of weak magnetic fields( </a:t>
                </a:r>
                <a14:m>
                  <m:oMath xmlns:m="http://schemas.openxmlformats.org/officeDocument/2006/math">
                    <m:sSup>
                      <m:sSupPr>
                        <m:ctrlPr>
                          <a:rPr lang="en-GB" sz="1600" i="1" noProof="0" smtClean="0">
                            <a:latin typeface="Cambria Math" panose="02040503050406030204" pitchFamily="18" charset="0"/>
                          </a:rPr>
                        </m:ctrlPr>
                      </m:sSupPr>
                      <m:e>
                        <m:r>
                          <a:rPr lang="en-GB" sz="1600" b="0" i="1" noProof="0" smtClean="0">
                            <a:latin typeface="Cambria Math" panose="02040503050406030204" pitchFamily="18" charset="0"/>
                          </a:rPr>
                          <m:t>10</m:t>
                        </m:r>
                      </m:e>
                      <m:sup>
                        <m:r>
                          <a:rPr lang="en-GB" sz="1600" b="0" i="1" noProof="0" smtClean="0">
                            <a:latin typeface="Cambria Math" panose="02040503050406030204" pitchFamily="18" charset="0"/>
                          </a:rPr>
                          <m:t>−18</m:t>
                        </m:r>
                      </m:sup>
                    </m:sSup>
                  </m:oMath>
                </a14:m>
                <a:r>
                  <a:rPr lang="en-GB" sz="1600" noProof="0" dirty="0"/>
                  <a:t> T).</a:t>
                </a:r>
              </a:p>
              <a:p>
                <a:pPr marL="285750" indent="-285750">
                  <a:buFont typeface="Courier New" panose="02070309020205020404" pitchFamily="49" charset="0"/>
                  <a:buChar char="o"/>
                </a:pPr>
                <a:r>
                  <a:rPr lang="en-GB" sz="1600" noProof="0" dirty="0"/>
                  <a:t>NMRI: 2 T fields with superconducting coil.</a:t>
                </a:r>
              </a:p>
              <a:p>
                <a:pPr marL="285750" indent="-285750">
                  <a:buFont typeface="Courier New" panose="02070309020205020404" pitchFamily="49" charset="0"/>
                  <a:buChar char="o"/>
                </a:pPr>
                <a:r>
                  <a:rPr lang="en-GB" sz="1600" noProof="0" dirty="0"/>
                  <a:t>Superconducting magnetic energy storage.</a:t>
                </a:r>
              </a:p>
            </p:txBody>
          </p:sp>
        </mc:Choice>
        <mc:Fallback>
          <p:sp>
            <p:nvSpPr>
              <p:cNvPr id="9" name="ZoneTexte 8">
                <a:extLst>
                  <a:ext uri="{FF2B5EF4-FFF2-40B4-BE49-F238E27FC236}">
                    <a16:creationId xmlns:a16="http://schemas.microsoft.com/office/drawing/2014/main" id="{1A45C2C2-0DB5-B07F-2884-C96A7CF4F634}"/>
                  </a:ext>
                </a:extLst>
              </p:cNvPr>
              <p:cNvSpPr txBox="1">
                <a:spLocks noRot="1" noChangeAspect="1" noMove="1" noResize="1" noEditPoints="1" noAdjustHandles="1" noChangeArrowheads="1" noChangeShapeType="1" noTextEdit="1"/>
              </p:cNvSpPr>
              <p:nvPr/>
            </p:nvSpPr>
            <p:spPr>
              <a:xfrm>
                <a:off x="5473922" y="4728046"/>
                <a:ext cx="5662637" cy="1077218"/>
              </a:xfrm>
              <a:prstGeom prst="rect">
                <a:avLst/>
              </a:prstGeom>
              <a:blipFill>
                <a:blip r:embed="rId7"/>
                <a:stretch>
                  <a:fillRect l="-431" t="-1705" b="-6818"/>
                </a:stretch>
              </a:blipFill>
            </p:spPr>
            <p:txBody>
              <a:bodyPr/>
              <a:lstStyle/>
              <a:p>
                <a:r>
                  <a:rPr lang="en-GB">
                    <a:noFill/>
                  </a:rPr>
                  <a:t> </a:t>
                </a:r>
              </a:p>
            </p:txBody>
          </p:sp>
        </mc:Fallback>
      </mc:AlternateContent>
      <p:sp>
        <p:nvSpPr>
          <p:cNvPr id="15" name="Espace réservé du contenu 8">
            <a:extLst>
              <a:ext uri="{FF2B5EF4-FFF2-40B4-BE49-F238E27FC236}">
                <a16:creationId xmlns:a16="http://schemas.microsoft.com/office/drawing/2014/main" id="{22D6F5FF-A1F2-B6DA-527D-315AA5D98F54}"/>
              </a:ext>
            </a:extLst>
          </p:cNvPr>
          <p:cNvSpPr txBox="1">
            <a:spLocks/>
          </p:cNvSpPr>
          <p:nvPr/>
        </p:nvSpPr>
        <p:spPr>
          <a:xfrm>
            <a:off x="263352" y="5034662"/>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A thermodynamic state</a:t>
            </a:r>
          </a:p>
        </p:txBody>
      </p:sp>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0365AD91-B7B8-C5F1-F06F-0A6F8516191B}"/>
                  </a:ext>
                </a:extLst>
              </p:cNvPr>
              <p:cNvSpPr txBox="1"/>
              <p:nvPr/>
            </p:nvSpPr>
            <p:spPr>
              <a:xfrm>
                <a:off x="186013" y="5303277"/>
                <a:ext cx="3795907" cy="584775"/>
              </a:xfrm>
              <a:prstGeom prst="rect">
                <a:avLst/>
              </a:prstGeom>
              <a:noFill/>
            </p:spPr>
            <p:txBody>
              <a:bodyPr wrap="square">
                <a:spAutoFit/>
              </a:bodyPr>
              <a:lstStyle/>
              <a:p>
                <a:r>
                  <a:rPr lang="en-GB" sz="1600" noProof="0" dirty="0"/>
                  <a:t>Can be fully described with a set of thermodynamic variables </a:t>
                </a:r>
                <a14:m>
                  <m:oMath xmlns:m="http://schemas.openxmlformats.org/officeDocument/2006/math">
                    <m:r>
                      <a:rPr lang="en-GB" sz="1600" b="0" i="1" noProof="0" smtClean="0">
                        <a:latin typeface="Cambria Math" panose="02040503050406030204" pitchFamily="18" charset="0"/>
                      </a:rPr>
                      <m:t>𝑇</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𝑉</m:t>
                    </m:r>
                    <m:r>
                      <a:rPr lang="en-GB" sz="1600" b="0" i="1" noProof="0" smtClean="0">
                        <a:latin typeface="Cambria Math" panose="02040503050406030204" pitchFamily="18" charset="0"/>
                      </a:rPr>
                      <m:t>,</m:t>
                    </m:r>
                    <m:r>
                      <a:rPr lang="en-GB" sz="1600" b="0" i="1" noProof="0" smtClean="0">
                        <a:latin typeface="Cambria Math" panose="02040503050406030204" pitchFamily="18" charset="0"/>
                      </a:rPr>
                      <m:t>𝑃</m:t>
                    </m:r>
                    <m:r>
                      <a:rPr lang="en-GB" sz="1600" b="0" i="1" noProof="0" smtClean="0">
                        <a:latin typeface="Cambria Math" panose="02040503050406030204" pitchFamily="18" charset="0"/>
                      </a:rPr>
                      <m:t>.</m:t>
                    </m:r>
                  </m:oMath>
                </a14:m>
                <a:r>
                  <a:rPr lang="en-GB" sz="1600" noProof="0" dirty="0"/>
                  <a:t>.</a:t>
                </a:r>
              </a:p>
            </p:txBody>
          </p:sp>
        </mc:Choice>
        <mc:Fallback>
          <p:sp>
            <p:nvSpPr>
              <p:cNvPr id="18" name="ZoneTexte 17">
                <a:extLst>
                  <a:ext uri="{FF2B5EF4-FFF2-40B4-BE49-F238E27FC236}">
                    <a16:creationId xmlns:a16="http://schemas.microsoft.com/office/drawing/2014/main" id="{0365AD91-B7B8-C5F1-F06F-0A6F8516191B}"/>
                  </a:ext>
                </a:extLst>
              </p:cNvPr>
              <p:cNvSpPr txBox="1">
                <a:spLocks noRot="1" noChangeAspect="1" noMove="1" noResize="1" noEditPoints="1" noAdjustHandles="1" noChangeArrowheads="1" noChangeShapeType="1" noTextEdit="1"/>
              </p:cNvSpPr>
              <p:nvPr/>
            </p:nvSpPr>
            <p:spPr>
              <a:xfrm>
                <a:off x="186013" y="5303277"/>
                <a:ext cx="3795907" cy="584775"/>
              </a:xfrm>
              <a:prstGeom prst="rect">
                <a:avLst/>
              </a:prstGeom>
              <a:blipFill>
                <a:blip r:embed="rId8"/>
                <a:stretch>
                  <a:fillRect l="-965" t="-3125" b="-12500"/>
                </a:stretch>
              </a:blipFill>
            </p:spPr>
            <p:txBody>
              <a:bodyPr/>
              <a:lstStyle/>
              <a:p>
                <a:r>
                  <a:rPr lang="en-GB">
                    <a:noFill/>
                  </a:rPr>
                  <a:t> </a:t>
                </a:r>
              </a:p>
            </p:txBody>
          </p:sp>
        </mc:Fallback>
      </mc:AlternateContent>
    </p:spTree>
    <p:extLst>
      <p:ext uri="{BB962C8B-B14F-4D97-AF65-F5344CB8AC3E}">
        <p14:creationId xmlns:p14="http://schemas.microsoft.com/office/powerpoint/2010/main" val="1219430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7BCFE4C4-407D-0DAE-B88C-D48328E73C01}"/>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6" name="Espace réservé du numéro de diapositive 5">
            <a:extLst>
              <a:ext uri="{FF2B5EF4-FFF2-40B4-BE49-F238E27FC236}">
                <a16:creationId xmlns:a16="http://schemas.microsoft.com/office/drawing/2014/main" id="{3592F918-9A41-2F5F-804D-081F420BBAB7}"/>
              </a:ext>
            </a:extLst>
          </p:cNvPr>
          <p:cNvSpPr>
            <a:spLocks noGrp="1"/>
          </p:cNvSpPr>
          <p:nvPr>
            <p:ph type="sldNum" sz="quarter" idx="4"/>
          </p:nvPr>
        </p:nvSpPr>
        <p:spPr/>
        <p:txBody>
          <a:bodyPr/>
          <a:lstStyle/>
          <a:p>
            <a:fld id="{C05EE493-AD2E-4872-B2F6-8F12A747F0A5}" type="slidenum">
              <a:rPr lang="en-GB" noProof="0" smtClean="0"/>
              <a:pPr/>
              <a:t>6</a:t>
            </a:fld>
            <a:endParaRPr lang="en-GB" noProof="0" dirty="0"/>
          </a:p>
        </p:txBody>
      </p:sp>
      <p:sp>
        <p:nvSpPr>
          <p:cNvPr id="7" name="Espace réservé de la date 6">
            <a:extLst>
              <a:ext uri="{FF2B5EF4-FFF2-40B4-BE49-F238E27FC236}">
                <a16:creationId xmlns:a16="http://schemas.microsoft.com/office/drawing/2014/main" id="{4954C057-7DBE-80C0-6733-7D4A2F46A0ED}"/>
              </a:ext>
            </a:extLst>
          </p:cNvPr>
          <p:cNvSpPr>
            <a:spLocks noGrp="1"/>
          </p:cNvSpPr>
          <p:nvPr>
            <p:ph type="dt" sz="half" idx="10"/>
          </p:nvPr>
        </p:nvSpPr>
        <p:spPr/>
        <p:txBody>
          <a:bodyPr/>
          <a:lstStyle/>
          <a:p>
            <a:r>
              <a:rPr lang="en-GB" noProof="0" dirty="0"/>
              <a:t>24.02.2025</a:t>
            </a:r>
          </a:p>
        </p:txBody>
      </p:sp>
      <p:sp>
        <p:nvSpPr>
          <p:cNvPr id="8" name="Titre 1">
            <a:extLst>
              <a:ext uri="{FF2B5EF4-FFF2-40B4-BE49-F238E27FC236}">
                <a16:creationId xmlns:a16="http://schemas.microsoft.com/office/drawing/2014/main" id="{EBC0785A-D428-206F-30C7-B100839A73BE}"/>
              </a:ext>
            </a:extLst>
          </p:cNvPr>
          <p:cNvSpPr>
            <a:spLocks noGrp="1"/>
          </p:cNvSpPr>
          <p:nvPr>
            <p:ph type="title"/>
          </p:nvPr>
        </p:nvSpPr>
        <p:spPr>
          <a:xfrm>
            <a:off x="431801" y="404664"/>
            <a:ext cx="8447617" cy="792088"/>
          </a:xfrm>
        </p:spPr>
        <p:txBody>
          <a:bodyPr/>
          <a:lstStyle/>
          <a:p>
            <a:r>
              <a:rPr lang="en-GB" noProof="0" dirty="0"/>
              <a:t>Superconductivity</a:t>
            </a:r>
            <a:br>
              <a:rPr lang="en-GB" noProof="0" dirty="0"/>
            </a:br>
            <a:endParaRPr lang="en-GB" noProof="0" dirty="0"/>
          </a:p>
        </p:txBody>
      </p:sp>
      <p:sp>
        <p:nvSpPr>
          <p:cNvPr id="9" name="ZoneTexte 8">
            <a:extLst>
              <a:ext uri="{FF2B5EF4-FFF2-40B4-BE49-F238E27FC236}">
                <a16:creationId xmlns:a16="http://schemas.microsoft.com/office/drawing/2014/main" id="{D0B3F51C-0B19-A3D3-E2CF-4E04346CF00D}"/>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Two types</a:t>
            </a:r>
          </a:p>
        </p:txBody>
      </p:sp>
      <p:pic>
        <p:nvPicPr>
          <p:cNvPr id="11" name="Image 10">
            <a:extLst>
              <a:ext uri="{FF2B5EF4-FFF2-40B4-BE49-F238E27FC236}">
                <a16:creationId xmlns:a16="http://schemas.microsoft.com/office/drawing/2014/main" id="{91D37073-A1D5-0DE4-AC0B-51049A0DCBA5}"/>
              </a:ext>
            </a:extLst>
          </p:cNvPr>
          <p:cNvPicPr>
            <a:picLocks noChangeAspect="1"/>
          </p:cNvPicPr>
          <p:nvPr/>
        </p:nvPicPr>
        <p:blipFill>
          <a:blip r:embed="rId2"/>
          <a:stretch>
            <a:fillRect/>
          </a:stretch>
        </p:blipFill>
        <p:spPr>
          <a:xfrm>
            <a:off x="5286478" y="3743301"/>
            <a:ext cx="5981700" cy="2476500"/>
          </a:xfrm>
          <a:prstGeom prst="rect">
            <a:avLst/>
          </a:prstGeom>
        </p:spPr>
      </p:pic>
      <p:pic>
        <p:nvPicPr>
          <p:cNvPr id="14" name="Image 13">
            <a:extLst>
              <a:ext uri="{FF2B5EF4-FFF2-40B4-BE49-F238E27FC236}">
                <a16:creationId xmlns:a16="http://schemas.microsoft.com/office/drawing/2014/main" id="{4693B85E-97A0-2BEB-1660-8803FA460AB9}"/>
              </a:ext>
            </a:extLst>
          </p:cNvPr>
          <p:cNvPicPr>
            <a:picLocks noChangeAspect="1"/>
          </p:cNvPicPr>
          <p:nvPr/>
        </p:nvPicPr>
        <p:blipFill>
          <a:blip r:embed="rId3"/>
          <a:stretch>
            <a:fillRect/>
          </a:stretch>
        </p:blipFill>
        <p:spPr>
          <a:xfrm>
            <a:off x="7104112" y="938016"/>
            <a:ext cx="3905250" cy="2571750"/>
          </a:xfrm>
          <a:prstGeom prst="rect">
            <a:avLst/>
          </a:prstGeom>
        </p:spPr>
      </p:pic>
      <p:sp>
        <p:nvSpPr>
          <p:cNvPr id="15" name="Espace réservé du contenu 8">
            <a:extLst>
              <a:ext uri="{FF2B5EF4-FFF2-40B4-BE49-F238E27FC236}">
                <a16:creationId xmlns:a16="http://schemas.microsoft.com/office/drawing/2014/main" id="{913E6A70-36B7-2F32-A86F-1C49970C0C46}"/>
              </a:ext>
            </a:extLst>
          </p:cNvPr>
          <p:cNvSpPr txBox="1">
            <a:spLocks/>
          </p:cNvSpPr>
          <p:nvPr/>
        </p:nvSpPr>
        <p:spPr>
          <a:xfrm>
            <a:off x="335360" y="1743330"/>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Type I</a:t>
            </a:r>
          </a:p>
        </p:txBody>
      </p:sp>
      <mc:AlternateContent xmlns:mc="http://schemas.openxmlformats.org/markup-compatibility/2006">
        <mc:Choice xmlns:a14="http://schemas.microsoft.com/office/drawing/2010/main" Requires="a14">
          <p:sp>
            <p:nvSpPr>
              <p:cNvPr id="16" name="ZoneTexte 15">
                <a:extLst>
                  <a:ext uri="{FF2B5EF4-FFF2-40B4-BE49-F238E27FC236}">
                    <a16:creationId xmlns:a16="http://schemas.microsoft.com/office/drawing/2014/main" id="{0A6A0174-CBC0-4B58-0C1D-7F64BBB85246}"/>
                  </a:ext>
                </a:extLst>
              </p:cNvPr>
              <p:cNvSpPr txBox="1"/>
              <p:nvPr/>
            </p:nvSpPr>
            <p:spPr>
              <a:xfrm>
                <a:off x="263352" y="2021939"/>
                <a:ext cx="3795907" cy="830997"/>
              </a:xfrm>
              <a:prstGeom prst="rect">
                <a:avLst/>
              </a:prstGeom>
              <a:noFill/>
            </p:spPr>
            <p:txBody>
              <a:bodyPr wrap="square">
                <a:spAutoFit/>
              </a:bodyPr>
              <a:lstStyle/>
              <a:p>
                <a:r>
                  <a:rPr lang="en-GB" sz="1600" noProof="0" dirty="0"/>
                  <a:t>Beyond </a:t>
                </a:r>
                <a14:m>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𝐻</m:t>
                        </m:r>
                      </m:e>
                      <m:sub>
                        <m:r>
                          <a:rPr lang="en-GB" sz="1600" b="0" i="1" noProof="0" smtClean="0">
                            <a:latin typeface="Cambria Math" panose="02040503050406030204" pitchFamily="18" charset="0"/>
                          </a:rPr>
                          <m:t>𝐶</m:t>
                        </m:r>
                        <m:r>
                          <a:rPr lang="en-GB" sz="1600" b="0" i="1" noProof="0" smtClean="0">
                            <a:latin typeface="Cambria Math" panose="02040503050406030204" pitchFamily="18" charset="0"/>
                          </a:rPr>
                          <m:t>1</m:t>
                        </m:r>
                      </m:sub>
                    </m:sSub>
                  </m:oMath>
                </a14:m>
                <a:r>
                  <a:rPr lang="en-GB" sz="1600" noProof="0" dirty="0"/>
                  <a:t> or </a:t>
                </a:r>
                <a14:m>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𝑇</m:t>
                        </m:r>
                      </m:e>
                      <m:sub>
                        <m:r>
                          <a:rPr lang="en-GB" sz="1600" i="1" noProof="0" smtClean="0">
                            <a:latin typeface="Cambria Math" panose="02040503050406030204" pitchFamily="18" charset="0"/>
                          </a:rPr>
                          <m:t>𝐶</m:t>
                        </m:r>
                      </m:sub>
                    </m:sSub>
                  </m:oMath>
                </a14:m>
                <a:r>
                  <a:rPr lang="en-GB" sz="1600" noProof="0" dirty="0"/>
                  <a:t> we are back in the normal state </a:t>
                </a:r>
                <a14:m>
                  <m:oMath xmlns:m="http://schemas.openxmlformats.org/officeDocument/2006/math">
                    <m:r>
                      <a:rPr lang="en-GB" sz="1600" b="0" i="1" noProof="0" smtClean="0">
                        <a:latin typeface="Cambria Math" panose="02040503050406030204" pitchFamily="18" charset="0"/>
                      </a:rPr>
                      <m:t>𝑁</m:t>
                    </m:r>
                  </m:oMath>
                </a14:m>
                <a:r>
                  <a:rPr lang="en-GB" sz="1600" noProof="0" dirty="0"/>
                  <a:t>.</a:t>
                </a:r>
              </a:p>
              <a:p>
                <a:r>
                  <a:rPr lang="en-GB" sz="1600" noProof="0" dirty="0"/>
                  <a:t>Magnetization </a:t>
                </a:r>
                <a14:m>
                  <m:oMath xmlns:m="http://schemas.openxmlformats.org/officeDocument/2006/math">
                    <m:r>
                      <a:rPr lang="en-GB" sz="1600" b="1" i="1" noProof="0" smtClean="0">
                        <a:latin typeface="Cambria Math" panose="02040503050406030204" pitchFamily="18" charset="0"/>
                      </a:rPr>
                      <m:t>𝑴</m:t>
                    </m:r>
                  </m:oMath>
                </a14:m>
                <a:r>
                  <a:rPr lang="en-GB" sz="1600" noProof="0" dirty="0"/>
                  <a:t> scales with </a:t>
                </a:r>
                <a14:m>
                  <m:oMath xmlns:m="http://schemas.openxmlformats.org/officeDocument/2006/math">
                    <m:r>
                      <a:rPr lang="en-GB" sz="1600" b="1" i="1" noProof="0" smtClean="0">
                        <a:latin typeface="Cambria Math" panose="02040503050406030204" pitchFamily="18" charset="0"/>
                      </a:rPr>
                      <m:t>𝑯</m:t>
                    </m:r>
                  </m:oMath>
                </a14:m>
                <a:r>
                  <a:rPr lang="en-GB" sz="1600" b="1" noProof="0" dirty="0"/>
                  <a:t>.</a:t>
                </a:r>
              </a:p>
            </p:txBody>
          </p:sp>
        </mc:Choice>
        <mc:Fallback>
          <p:sp>
            <p:nvSpPr>
              <p:cNvPr id="16" name="ZoneTexte 15">
                <a:extLst>
                  <a:ext uri="{FF2B5EF4-FFF2-40B4-BE49-F238E27FC236}">
                    <a16:creationId xmlns:a16="http://schemas.microsoft.com/office/drawing/2014/main" id="{0A6A0174-CBC0-4B58-0C1D-7F64BBB85246}"/>
                  </a:ext>
                </a:extLst>
              </p:cNvPr>
              <p:cNvSpPr txBox="1">
                <a:spLocks noRot="1" noChangeAspect="1" noMove="1" noResize="1" noEditPoints="1" noAdjustHandles="1" noChangeArrowheads="1" noChangeShapeType="1" noTextEdit="1"/>
              </p:cNvSpPr>
              <p:nvPr/>
            </p:nvSpPr>
            <p:spPr>
              <a:xfrm>
                <a:off x="263352" y="2021939"/>
                <a:ext cx="3795907" cy="830997"/>
              </a:xfrm>
              <a:prstGeom prst="rect">
                <a:avLst/>
              </a:prstGeom>
              <a:blipFill>
                <a:blip r:embed="rId4"/>
                <a:stretch>
                  <a:fillRect l="-803" t="-2206" b="-8824"/>
                </a:stretch>
              </a:blipFill>
            </p:spPr>
            <p:txBody>
              <a:bodyPr/>
              <a:lstStyle/>
              <a:p>
                <a:r>
                  <a:rPr lang="en-GB">
                    <a:noFill/>
                  </a:rPr>
                  <a:t> </a:t>
                </a:r>
              </a:p>
            </p:txBody>
          </p:sp>
        </mc:Fallback>
      </mc:AlternateContent>
      <p:sp>
        <p:nvSpPr>
          <p:cNvPr id="17" name="Espace réservé du contenu 8">
            <a:extLst>
              <a:ext uri="{FF2B5EF4-FFF2-40B4-BE49-F238E27FC236}">
                <a16:creationId xmlns:a16="http://schemas.microsoft.com/office/drawing/2014/main" id="{D3EA4130-6CBE-1326-E0A1-58D1645D2275}"/>
              </a:ext>
            </a:extLst>
          </p:cNvPr>
          <p:cNvSpPr txBox="1">
            <a:spLocks/>
          </p:cNvSpPr>
          <p:nvPr/>
        </p:nvSpPr>
        <p:spPr>
          <a:xfrm>
            <a:off x="361820" y="3171212"/>
            <a:ext cx="11328400" cy="338554"/>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Type II</a:t>
            </a:r>
          </a:p>
        </p:txBody>
      </p:sp>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3CD3A2DF-6780-8DA9-5C06-F2065900A2B1}"/>
                  </a:ext>
                </a:extLst>
              </p:cNvPr>
              <p:cNvSpPr txBox="1"/>
              <p:nvPr/>
            </p:nvSpPr>
            <p:spPr>
              <a:xfrm>
                <a:off x="289812" y="3449821"/>
                <a:ext cx="3795907" cy="830997"/>
              </a:xfrm>
              <a:prstGeom prst="rect">
                <a:avLst/>
              </a:prstGeom>
              <a:noFill/>
            </p:spPr>
            <p:txBody>
              <a:bodyPr wrap="square">
                <a:spAutoFit/>
              </a:bodyPr>
              <a:lstStyle/>
              <a:p>
                <a:r>
                  <a:rPr lang="en-GB" sz="1600" noProof="0" dirty="0"/>
                  <a:t>Beyond </a:t>
                </a:r>
                <a14:m>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𝐻</m:t>
                        </m:r>
                      </m:e>
                      <m:sub>
                        <m:r>
                          <a:rPr lang="en-GB" sz="1600" b="0" i="1" noProof="0" smtClean="0">
                            <a:latin typeface="Cambria Math" panose="02040503050406030204" pitchFamily="18" charset="0"/>
                          </a:rPr>
                          <m:t>𝐶</m:t>
                        </m:r>
                        <m:r>
                          <a:rPr lang="en-GB" sz="1600" b="0" i="1" noProof="0" smtClean="0">
                            <a:latin typeface="Cambria Math" panose="02040503050406030204" pitchFamily="18" charset="0"/>
                          </a:rPr>
                          <m:t>1</m:t>
                        </m:r>
                      </m:sub>
                    </m:sSub>
                  </m:oMath>
                </a14:m>
                <a:r>
                  <a:rPr lang="en-GB" sz="1600" b="1" noProof="0" dirty="0"/>
                  <a:t> </a:t>
                </a:r>
                <a:r>
                  <a:rPr lang="en-GB" sz="1600" noProof="0" dirty="0"/>
                  <a:t>there is a mixed state </a:t>
                </a:r>
                <a14:m>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𝑆</m:t>
                        </m:r>
                      </m:e>
                      <m:sub>
                        <m:r>
                          <a:rPr lang="en-GB" sz="1600" b="0" i="1" noProof="0" smtClean="0">
                            <a:latin typeface="Cambria Math" panose="02040503050406030204" pitchFamily="18" charset="0"/>
                          </a:rPr>
                          <m:t>𝑀𝑖</m:t>
                        </m:r>
                      </m:sub>
                    </m:sSub>
                  </m:oMath>
                </a14:m>
                <a:r>
                  <a:rPr lang="en-GB" sz="1600" noProof="0" dirty="0"/>
                  <a:t> where the field can partially penetrate in the material. After </a:t>
                </a:r>
                <a14:m>
                  <m:oMath xmlns:m="http://schemas.openxmlformats.org/officeDocument/2006/math">
                    <m:sSub>
                      <m:sSubPr>
                        <m:ctrlPr>
                          <a:rPr lang="en-GB" sz="1600" i="1" noProof="0" smtClean="0">
                            <a:latin typeface="Cambria Math" panose="02040503050406030204" pitchFamily="18" charset="0"/>
                          </a:rPr>
                        </m:ctrlPr>
                      </m:sSubPr>
                      <m:e>
                        <m:r>
                          <a:rPr lang="en-GB" sz="1600" i="1" noProof="0" smtClean="0">
                            <a:latin typeface="Cambria Math" panose="02040503050406030204" pitchFamily="18" charset="0"/>
                          </a:rPr>
                          <m:t>𝐻</m:t>
                        </m:r>
                      </m:e>
                      <m:sub>
                        <m:r>
                          <a:rPr lang="en-GB" sz="1600" i="1" noProof="0" smtClean="0">
                            <a:latin typeface="Cambria Math" panose="02040503050406030204" pitchFamily="18" charset="0"/>
                          </a:rPr>
                          <m:t>𝐶</m:t>
                        </m:r>
                        <m:r>
                          <a:rPr lang="en-GB" sz="1600" b="0" i="1" noProof="0" smtClean="0">
                            <a:latin typeface="Cambria Math" panose="02040503050406030204" pitchFamily="18" charset="0"/>
                          </a:rPr>
                          <m:t>2</m:t>
                        </m:r>
                      </m:sub>
                    </m:sSub>
                  </m:oMath>
                </a14:m>
                <a:r>
                  <a:rPr lang="en-GB" sz="1600" noProof="0" dirty="0"/>
                  <a:t>, back in </a:t>
                </a:r>
                <a14:m>
                  <m:oMath xmlns:m="http://schemas.openxmlformats.org/officeDocument/2006/math">
                    <m:r>
                      <a:rPr lang="en-GB" sz="1600" b="0" i="1" noProof="0" smtClean="0">
                        <a:latin typeface="Cambria Math" panose="02040503050406030204" pitchFamily="18" charset="0"/>
                      </a:rPr>
                      <m:t>𝑁</m:t>
                    </m:r>
                  </m:oMath>
                </a14:m>
                <a:r>
                  <a:rPr lang="en-GB" sz="1600" noProof="0" dirty="0"/>
                  <a:t>.</a:t>
                </a:r>
              </a:p>
            </p:txBody>
          </p:sp>
        </mc:Choice>
        <mc:Fallback>
          <p:sp>
            <p:nvSpPr>
              <p:cNvPr id="18" name="ZoneTexte 17">
                <a:extLst>
                  <a:ext uri="{FF2B5EF4-FFF2-40B4-BE49-F238E27FC236}">
                    <a16:creationId xmlns:a16="http://schemas.microsoft.com/office/drawing/2014/main" id="{3CD3A2DF-6780-8DA9-5C06-F2065900A2B1}"/>
                  </a:ext>
                </a:extLst>
              </p:cNvPr>
              <p:cNvSpPr txBox="1">
                <a:spLocks noRot="1" noChangeAspect="1" noMove="1" noResize="1" noEditPoints="1" noAdjustHandles="1" noChangeArrowheads="1" noChangeShapeType="1" noTextEdit="1"/>
              </p:cNvSpPr>
              <p:nvPr/>
            </p:nvSpPr>
            <p:spPr>
              <a:xfrm>
                <a:off x="289812" y="3449821"/>
                <a:ext cx="3795907" cy="830997"/>
              </a:xfrm>
              <a:prstGeom prst="rect">
                <a:avLst/>
              </a:prstGeom>
              <a:blipFill>
                <a:blip r:embed="rId5"/>
                <a:stretch>
                  <a:fillRect l="-965" t="-2206" r="-1768" b="-8824"/>
                </a:stretch>
              </a:blipFill>
            </p:spPr>
            <p:txBody>
              <a:bodyPr/>
              <a:lstStyle/>
              <a:p>
                <a:r>
                  <a:rPr lang="en-GB">
                    <a:noFill/>
                  </a:rPr>
                  <a:t> </a:t>
                </a:r>
              </a:p>
            </p:txBody>
          </p:sp>
        </mc:Fallback>
      </mc:AlternateContent>
      <p:sp>
        <p:nvSpPr>
          <p:cNvPr id="19" name="Rectangle 18">
            <a:extLst>
              <a:ext uri="{FF2B5EF4-FFF2-40B4-BE49-F238E27FC236}">
                <a16:creationId xmlns:a16="http://schemas.microsoft.com/office/drawing/2014/main" id="{8CB18683-40A2-26C7-7520-F708A02BB1A6}"/>
              </a:ext>
            </a:extLst>
          </p:cNvPr>
          <p:cNvSpPr/>
          <p:nvPr/>
        </p:nvSpPr>
        <p:spPr>
          <a:xfrm>
            <a:off x="407368" y="4710675"/>
            <a:ext cx="3723899" cy="950573"/>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cxnSp>
        <p:nvCxnSpPr>
          <p:cNvPr id="20" name="Connecteur droit avec flèche 19">
            <a:extLst>
              <a:ext uri="{FF2B5EF4-FFF2-40B4-BE49-F238E27FC236}">
                <a16:creationId xmlns:a16="http://schemas.microsoft.com/office/drawing/2014/main" id="{1F52369D-E4FD-CC62-7848-0E2EC5C8C567}"/>
              </a:ext>
            </a:extLst>
          </p:cNvPr>
          <p:cNvCxnSpPr>
            <a:cxnSpLocks/>
          </p:cNvCxnSpPr>
          <p:nvPr/>
        </p:nvCxnSpPr>
        <p:spPr>
          <a:xfrm flipV="1">
            <a:off x="623392"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9891AD70-76C3-7874-603E-CFD3835ECEAE}"/>
              </a:ext>
            </a:extLst>
          </p:cNvPr>
          <p:cNvCxnSpPr>
            <a:cxnSpLocks/>
          </p:cNvCxnSpPr>
          <p:nvPr/>
        </p:nvCxnSpPr>
        <p:spPr>
          <a:xfrm flipV="1">
            <a:off x="983432"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71917140-C3D3-2608-B17A-CC487DF000D1}"/>
              </a:ext>
            </a:extLst>
          </p:cNvPr>
          <p:cNvCxnSpPr>
            <a:cxnSpLocks/>
          </p:cNvCxnSpPr>
          <p:nvPr/>
        </p:nvCxnSpPr>
        <p:spPr>
          <a:xfrm flipV="1">
            <a:off x="1343472"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92EE905B-A480-3F59-3111-3209F78BBA5A}"/>
              </a:ext>
            </a:extLst>
          </p:cNvPr>
          <p:cNvCxnSpPr>
            <a:cxnSpLocks/>
          </p:cNvCxnSpPr>
          <p:nvPr/>
        </p:nvCxnSpPr>
        <p:spPr>
          <a:xfrm flipV="1">
            <a:off x="1703512"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5C39105F-3D54-B49C-5104-F0617EFCDB66}"/>
              </a:ext>
            </a:extLst>
          </p:cNvPr>
          <p:cNvCxnSpPr>
            <a:cxnSpLocks/>
          </p:cNvCxnSpPr>
          <p:nvPr/>
        </p:nvCxnSpPr>
        <p:spPr>
          <a:xfrm flipV="1">
            <a:off x="2063552"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68837066-00C9-3F54-62B4-A77E0D16D40A}"/>
              </a:ext>
            </a:extLst>
          </p:cNvPr>
          <p:cNvCxnSpPr/>
          <p:nvPr/>
        </p:nvCxnSpPr>
        <p:spPr>
          <a:xfrm flipV="1">
            <a:off x="2783632" y="4437112"/>
            <a:ext cx="0"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0CB9E359-CDBA-2B4D-ABB3-D14D279D6728}"/>
              </a:ext>
            </a:extLst>
          </p:cNvPr>
          <p:cNvCxnSpPr>
            <a:cxnSpLocks/>
          </p:cNvCxnSpPr>
          <p:nvPr/>
        </p:nvCxnSpPr>
        <p:spPr>
          <a:xfrm flipV="1">
            <a:off x="3503712"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559541BE-FD2D-D597-A3E1-5A7D76730B21}"/>
              </a:ext>
            </a:extLst>
          </p:cNvPr>
          <p:cNvCxnSpPr>
            <a:cxnSpLocks/>
          </p:cNvCxnSpPr>
          <p:nvPr/>
        </p:nvCxnSpPr>
        <p:spPr>
          <a:xfrm flipV="1">
            <a:off x="3863752"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 en arc 30">
            <a:extLst>
              <a:ext uri="{FF2B5EF4-FFF2-40B4-BE49-F238E27FC236}">
                <a16:creationId xmlns:a16="http://schemas.microsoft.com/office/drawing/2014/main" id="{A631F2F4-C0CD-68D4-2632-5FB9780ACEDC}"/>
              </a:ext>
            </a:extLst>
          </p:cNvPr>
          <p:cNvCxnSpPr>
            <a:cxnSpLocks/>
          </p:cNvCxnSpPr>
          <p:nvPr/>
        </p:nvCxnSpPr>
        <p:spPr>
          <a:xfrm rot="16200000" flipV="1">
            <a:off x="2560265" y="5437881"/>
            <a:ext cx="950788" cy="216026"/>
          </a:xfrm>
          <a:prstGeom prst="curvedConnector3">
            <a:avLst/>
          </a:prstGeom>
          <a:ln>
            <a:tailEnd type="none"/>
          </a:ln>
        </p:spPr>
        <p:style>
          <a:lnRef idx="1">
            <a:schemeClr val="accent1"/>
          </a:lnRef>
          <a:fillRef idx="0">
            <a:schemeClr val="accent1"/>
          </a:fillRef>
          <a:effectRef idx="0">
            <a:schemeClr val="accent1"/>
          </a:effectRef>
          <a:fontRef idx="minor">
            <a:schemeClr val="tx1"/>
          </a:fontRef>
        </p:style>
      </p:cxnSp>
      <p:cxnSp>
        <p:nvCxnSpPr>
          <p:cNvPr id="33" name="Connecteur : en arc 32">
            <a:extLst>
              <a:ext uri="{FF2B5EF4-FFF2-40B4-BE49-F238E27FC236}">
                <a16:creationId xmlns:a16="http://schemas.microsoft.com/office/drawing/2014/main" id="{70280D3A-3311-60F9-1E97-4AE86B2F2312}"/>
              </a:ext>
            </a:extLst>
          </p:cNvPr>
          <p:cNvCxnSpPr>
            <a:cxnSpLocks/>
          </p:cNvCxnSpPr>
          <p:nvPr/>
        </p:nvCxnSpPr>
        <p:spPr>
          <a:xfrm rot="5400000" flipH="1" flipV="1">
            <a:off x="2718965" y="4645795"/>
            <a:ext cx="633386" cy="21602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 en arc 37">
            <a:extLst>
              <a:ext uri="{FF2B5EF4-FFF2-40B4-BE49-F238E27FC236}">
                <a16:creationId xmlns:a16="http://schemas.microsoft.com/office/drawing/2014/main" id="{1B38A390-40F3-1B28-22B5-F43FA7627372}"/>
              </a:ext>
            </a:extLst>
          </p:cNvPr>
          <p:cNvCxnSpPr>
            <a:cxnSpLocks/>
          </p:cNvCxnSpPr>
          <p:nvPr/>
        </p:nvCxnSpPr>
        <p:spPr>
          <a:xfrm rot="5400000" flipH="1" flipV="1">
            <a:off x="2056209" y="5437883"/>
            <a:ext cx="950789" cy="216023"/>
          </a:xfrm>
          <a:prstGeom prst="curvedConnector3">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Connecteur : en arc 38">
            <a:extLst>
              <a:ext uri="{FF2B5EF4-FFF2-40B4-BE49-F238E27FC236}">
                <a16:creationId xmlns:a16="http://schemas.microsoft.com/office/drawing/2014/main" id="{C2F04C0C-7124-0ECE-E5C2-68A39065F1D4}"/>
              </a:ext>
            </a:extLst>
          </p:cNvPr>
          <p:cNvCxnSpPr>
            <a:cxnSpLocks/>
          </p:cNvCxnSpPr>
          <p:nvPr/>
        </p:nvCxnSpPr>
        <p:spPr>
          <a:xfrm rot="16200000" flipV="1">
            <a:off x="2214911" y="4645793"/>
            <a:ext cx="633385" cy="2160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AC0FD239-7970-13E1-2522-5C6CA401BC5A}"/>
              </a:ext>
            </a:extLst>
          </p:cNvPr>
          <p:cNvCxnSpPr>
            <a:cxnSpLocks/>
          </p:cNvCxnSpPr>
          <p:nvPr/>
        </p:nvCxnSpPr>
        <p:spPr>
          <a:xfrm flipV="1">
            <a:off x="615984"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Connecteur droit avec flèche 100">
            <a:extLst>
              <a:ext uri="{FF2B5EF4-FFF2-40B4-BE49-F238E27FC236}">
                <a16:creationId xmlns:a16="http://schemas.microsoft.com/office/drawing/2014/main" id="{643324D0-1C34-044F-8072-D71A4129155F}"/>
              </a:ext>
            </a:extLst>
          </p:cNvPr>
          <p:cNvCxnSpPr>
            <a:cxnSpLocks/>
          </p:cNvCxnSpPr>
          <p:nvPr/>
        </p:nvCxnSpPr>
        <p:spPr>
          <a:xfrm flipV="1">
            <a:off x="976024"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1EEF407-3F5D-4D59-6FF2-92085E843B72}"/>
              </a:ext>
            </a:extLst>
          </p:cNvPr>
          <p:cNvCxnSpPr>
            <a:cxnSpLocks/>
          </p:cNvCxnSpPr>
          <p:nvPr/>
        </p:nvCxnSpPr>
        <p:spPr>
          <a:xfrm flipV="1">
            <a:off x="1336064"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7F047364-5912-9F91-7E21-BA67677F7872}"/>
              </a:ext>
            </a:extLst>
          </p:cNvPr>
          <p:cNvCxnSpPr>
            <a:cxnSpLocks/>
          </p:cNvCxnSpPr>
          <p:nvPr/>
        </p:nvCxnSpPr>
        <p:spPr>
          <a:xfrm flipV="1">
            <a:off x="1696104" y="4437112"/>
            <a:ext cx="0" cy="27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eur droit avec flèche 103">
            <a:extLst>
              <a:ext uri="{FF2B5EF4-FFF2-40B4-BE49-F238E27FC236}">
                <a16:creationId xmlns:a16="http://schemas.microsoft.com/office/drawing/2014/main" id="{869326C1-1311-8FB2-E609-9DD486C61A66}"/>
              </a:ext>
            </a:extLst>
          </p:cNvPr>
          <p:cNvCxnSpPr>
            <a:cxnSpLocks/>
          </p:cNvCxnSpPr>
          <p:nvPr/>
        </p:nvCxnSpPr>
        <p:spPr>
          <a:xfrm flipV="1">
            <a:off x="2070960" y="5661248"/>
            <a:ext cx="0" cy="27356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C6136E7B-F945-1079-205B-FFBC7C351AD8}"/>
              </a:ext>
            </a:extLst>
          </p:cNvPr>
          <p:cNvCxnSpPr>
            <a:cxnSpLocks/>
          </p:cNvCxnSpPr>
          <p:nvPr/>
        </p:nvCxnSpPr>
        <p:spPr>
          <a:xfrm flipV="1">
            <a:off x="3511120" y="5661248"/>
            <a:ext cx="0" cy="27356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6" name="Connecteur droit avec flèche 105">
            <a:extLst>
              <a:ext uri="{FF2B5EF4-FFF2-40B4-BE49-F238E27FC236}">
                <a16:creationId xmlns:a16="http://schemas.microsoft.com/office/drawing/2014/main" id="{FAD99267-C4E7-FD86-6CD6-DC4788D4FD46}"/>
              </a:ext>
            </a:extLst>
          </p:cNvPr>
          <p:cNvCxnSpPr>
            <a:cxnSpLocks/>
          </p:cNvCxnSpPr>
          <p:nvPr/>
        </p:nvCxnSpPr>
        <p:spPr>
          <a:xfrm flipV="1">
            <a:off x="3871160" y="5661248"/>
            <a:ext cx="0" cy="27356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20043130-59F2-75A5-5A34-D3495F8C0461}"/>
              </a:ext>
            </a:extLst>
          </p:cNvPr>
          <p:cNvCxnSpPr>
            <a:cxnSpLocks/>
          </p:cNvCxnSpPr>
          <p:nvPr/>
        </p:nvCxnSpPr>
        <p:spPr>
          <a:xfrm flipV="1">
            <a:off x="623392" y="5661248"/>
            <a:ext cx="0" cy="27356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8241B360-3AF1-3A22-4435-8B5A433C0801}"/>
              </a:ext>
            </a:extLst>
          </p:cNvPr>
          <p:cNvCxnSpPr>
            <a:cxnSpLocks/>
          </p:cNvCxnSpPr>
          <p:nvPr/>
        </p:nvCxnSpPr>
        <p:spPr>
          <a:xfrm flipV="1">
            <a:off x="983432" y="5661248"/>
            <a:ext cx="0" cy="27356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9" name="Connecteur droit avec flèche 108">
            <a:extLst>
              <a:ext uri="{FF2B5EF4-FFF2-40B4-BE49-F238E27FC236}">
                <a16:creationId xmlns:a16="http://schemas.microsoft.com/office/drawing/2014/main" id="{8D347579-7500-7D02-9453-39060E92E6EA}"/>
              </a:ext>
            </a:extLst>
          </p:cNvPr>
          <p:cNvCxnSpPr>
            <a:cxnSpLocks/>
          </p:cNvCxnSpPr>
          <p:nvPr/>
        </p:nvCxnSpPr>
        <p:spPr>
          <a:xfrm flipV="1">
            <a:off x="1343472" y="5661248"/>
            <a:ext cx="0" cy="27356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8F85D824-B808-A0D6-10A3-85AB9A0E1CB7}"/>
              </a:ext>
            </a:extLst>
          </p:cNvPr>
          <p:cNvCxnSpPr>
            <a:cxnSpLocks/>
          </p:cNvCxnSpPr>
          <p:nvPr/>
        </p:nvCxnSpPr>
        <p:spPr>
          <a:xfrm flipV="1">
            <a:off x="1703512" y="5661248"/>
            <a:ext cx="0" cy="27356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11" name="Ellipse 110">
            <a:extLst>
              <a:ext uri="{FF2B5EF4-FFF2-40B4-BE49-F238E27FC236}">
                <a16:creationId xmlns:a16="http://schemas.microsoft.com/office/drawing/2014/main" id="{EC08A53B-0218-13EE-C858-E3A04485FDFA}"/>
              </a:ext>
            </a:extLst>
          </p:cNvPr>
          <p:cNvSpPr/>
          <p:nvPr/>
        </p:nvSpPr>
        <p:spPr>
          <a:xfrm>
            <a:off x="5003721" y="1872055"/>
            <a:ext cx="1182389" cy="118238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13" name="Connecteur droit 112">
            <a:extLst>
              <a:ext uri="{FF2B5EF4-FFF2-40B4-BE49-F238E27FC236}">
                <a16:creationId xmlns:a16="http://schemas.microsoft.com/office/drawing/2014/main" id="{B12502E7-D394-DA5F-05C3-321CB040B185}"/>
              </a:ext>
            </a:extLst>
          </p:cNvPr>
          <p:cNvCxnSpPr>
            <a:stCxn id="111" idx="1"/>
          </p:cNvCxnSpPr>
          <p:nvPr/>
        </p:nvCxnSpPr>
        <p:spPr>
          <a:xfrm>
            <a:off x="5176878" y="2045212"/>
            <a:ext cx="271050" cy="275543"/>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cteur droit 115">
            <a:extLst>
              <a:ext uri="{FF2B5EF4-FFF2-40B4-BE49-F238E27FC236}">
                <a16:creationId xmlns:a16="http://schemas.microsoft.com/office/drawing/2014/main" id="{60733B20-E29A-C48B-CACD-0A10B2FE0C02}"/>
              </a:ext>
            </a:extLst>
          </p:cNvPr>
          <p:cNvCxnSpPr>
            <a:cxnSpLocks/>
          </p:cNvCxnSpPr>
          <p:nvPr/>
        </p:nvCxnSpPr>
        <p:spPr>
          <a:xfrm flipV="1">
            <a:off x="5087888" y="2600071"/>
            <a:ext cx="288032" cy="180857"/>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511023ED-2FD4-FA24-192A-7AE8649E8E16}"/>
              </a:ext>
            </a:extLst>
          </p:cNvPr>
          <p:cNvCxnSpPr>
            <a:cxnSpLocks/>
          </p:cNvCxnSpPr>
          <p:nvPr/>
        </p:nvCxnSpPr>
        <p:spPr>
          <a:xfrm flipV="1">
            <a:off x="5735960" y="2492896"/>
            <a:ext cx="450150" cy="870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9BC5197F-3F98-3FDE-8C5D-115D689D3611}"/>
              </a:ext>
            </a:extLst>
          </p:cNvPr>
          <p:cNvCxnSpPr>
            <a:cxnSpLocks/>
          </p:cNvCxnSpPr>
          <p:nvPr/>
        </p:nvCxnSpPr>
        <p:spPr>
          <a:xfrm flipV="1">
            <a:off x="5879976" y="2097543"/>
            <a:ext cx="171265" cy="14268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C02394CE-4A51-179E-AD11-A246B5B6DBD5}"/>
              </a:ext>
            </a:extLst>
          </p:cNvPr>
          <p:cNvCxnSpPr>
            <a:cxnSpLocks/>
            <a:stCxn id="111" idx="4"/>
          </p:cNvCxnSpPr>
          <p:nvPr/>
        </p:nvCxnSpPr>
        <p:spPr>
          <a:xfrm flipH="1" flipV="1">
            <a:off x="5591944" y="2840609"/>
            <a:ext cx="2972" cy="213835"/>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8" name="ZoneTexte 127">
                <a:extLst>
                  <a:ext uri="{FF2B5EF4-FFF2-40B4-BE49-F238E27FC236}">
                    <a16:creationId xmlns:a16="http://schemas.microsoft.com/office/drawing/2014/main" id="{23CE5A46-DA0F-D6E6-1EB7-1C41F5BC4487}"/>
                  </a:ext>
                </a:extLst>
              </p:cNvPr>
              <p:cNvSpPr txBox="1"/>
              <p:nvPr/>
            </p:nvSpPr>
            <p:spPr>
              <a:xfrm>
                <a:off x="5312403" y="1444234"/>
                <a:ext cx="7405686" cy="369332"/>
              </a:xfrm>
              <a:prstGeom prst="rect">
                <a:avLst/>
              </a:prstGeom>
              <a:noFill/>
            </p:spPr>
            <p:txBody>
              <a:bodyPr wrap="square">
                <a:spAutoFit/>
              </a:bodyPr>
              <a:lstStyle/>
              <a:p>
                <a14:m>
                  <m:oMath xmlns:m="http://schemas.openxmlformats.org/officeDocument/2006/math">
                    <m:sSub>
                      <m:sSubPr>
                        <m:ctrlPr>
                          <a:rPr lang="en-GB" sz="1800" i="1" noProof="0" smtClean="0">
                            <a:latin typeface="Cambria Math" panose="02040503050406030204" pitchFamily="18" charset="0"/>
                          </a:rPr>
                        </m:ctrlPr>
                      </m:sSubPr>
                      <m:e>
                        <m:r>
                          <a:rPr lang="en-GB" sz="1800" b="0" i="1" noProof="0" smtClean="0">
                            <a:latin typeface="Cambria Math" panose="02040503050406030204" pitchFamily="18" charset="0"/>
                          </a:rPr>
                          <m:t>𝑆</m:t>
                        </m:r>
                      </m:e>
                      <m:sub>
                        <m:r>
                          <a:rPr lang="en-GB" sz="1800" b="0" i="1" noProof="0" smtClean="0">
                            <a:latin typeface="Cambria Math" panose="02040503050406030204" pitchFamily="18" charset="0"/>
                          </a:rPr>
                          <m:t>𝐼𝑛</m:t>
                        </m:r>
                      </m:sub>
                    </m:sSub>
                  </m:oMath>
                </a14:m>
                <a:r>
                  <a:rPr lang="en-GB" sz="1800" noProof="0" dirty="0"/>
                  <a:t> </a:t>
                </a:r>
                <a:endParaRPr lang="en-GB" noProof="0" dirty="0"/>
              </a:p>
            </p:txBody>
          </p:sp>
        </mc:Choice>
        <mc:Fallback>
          <p:sp>
            <p:nvSpPr>
              <p:cNvPr id="128" name="ZoneTexte 127">
                <a:extLst>
                  <a:ext uri="{FF2B5EF4-FFF2-40B4-BE49-F238E27FC236}">
                    <a16:creationId xmlns:a16="http://schemas.microsoft.com/office/drawing/2014/main" id="{23CE5A46-DA0F-D6E6-1EB7-1C41F5BC4487}"/>
                  </a:ext>
                </a:extLst>
              </p:cNvPr>
              <p:cNvSpPr txBox="1">
                <a:spLocks noRot="1" noChangeAspect="1" noMove="1" noResize="1" noEditPoints="1" noAdjustHandles="1" noChangeArrowheads="1" noChangeShapeType="1" noTextEdit="1"/>
              </p:cNvSpPr>
              <p:nvPr/>
            </p:nvSpPr>
            <p:spPr>
              <a:xfrm>
                <a:off x="5312403" y="1444234"/>
                <a:ext cx="7405686"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9" name="ZoneTexte 128">
                <a:extLst>
                  <a:ext uri="{FF2B5EF4-FFF2-40B4-BE49-F238E27FC236}">
                    <a16:creationId xmlns:a16="http://schemas.microsoft.com/office/drawing/2014/main" id="{40A58857-D9D8-9964-D027-E524CC954C8F}"/>
                  </a:ext>
                </a:extLst>
              </p:cNvPr>
              <p:cNvSpPr txBox="1"/>
              <p:nvPr/>
            </p:nvSpPr>
            <p:spPr>
              <a:xfrm>
                <a:off x="263352" y="1218238"/>
                <a:ext cx="4104456" cy="338554"/>
              </a:xfrm>
              <a:prstGeom prst="rect">
                <a:avLst/>
              </a:prstGeom>
              <a:noFill/>
            </p:spPr>
            <p:txBody>
              <a:bodyPr wrap="square" rtlCol="0">
                <a:spAutoFit/>
              </a:bodyPr>
              <a:lstStyle/>
              <a:p>
                <a:r>
                  <a:rPr lang="en-GB" sz="1600" noProof="0" dirty="0"/>
                  <a:t>Meissner state labelled with </a:t>
                </a:r>
                <a14:m>
                  <m:oMath xmlns:m="http://schemas.openxmlformats.org/officeDocument/2006/math">
                    <m:sSub>
                      <m:sSubPr>
                        <m:ctrlPr>
                          <a:rPr lang="en-GB" sz="1600" i="1" noProof="0" smtClean="0">
                            <a:latin typeface="Cambria Math" panose="02040503050406030204" pitchFamily="18" charset="0"/>
                          </a:rPr>
                        </m:ctrlPr>
                      </m:sSubPr>
                      <m:e>
                        <m:r>
                          <a:rPr lang="en-GB" sz="1600" b="0" i="1" noProof="0" smtClean="0">
                            <a:latin typeface="Cambria Math" panose="02040503050406030204" pitchFamily="18" charset="0"/>
                          </a:rPr>
                          <m:t>𝑆</m:t>
                        </m:r>
                      </m:e>
                      <m:sub>
                        <m:r>
                          <a:rPr lang="en-GB" sz="1600" b="0" i="1" noProof="0" smtClean="0">
                            <a:latin typeface="Cambria Math" panose="02040503050406030204" pitchFamily="18" charset="0"/>
                          </a:rPr>
                          <m:t>𝑀𝑒</m:t>
                        </m:r>
                      </m:sub>
                    </m:sSub>
                  </m:oMath>
                </a14:m>
                <a:r>
                  <a:rPr lang="en-GB" sz="1600" noProof="0" dirty="0"/>
                  <a:t>.</a:t>
                </a:r>
              </a:p>
            </p:txBody>
          </p:sp>
        </mc:Choice>
        <mc:Fallback>
          <p:sp>
            <p:nvSpPr>
              <p:cNvPr id="129" name="ZoneTexte 128">
                <a:extLst>
                  <a:ext uri="{FF2B5EF4-FFF2-40B4-BE49-F238E27FC236}">
                    <a16:creationId xmlns:a16="http://schemas.microsoft.com/office/drawing/2014/main" id="{40A58857-D9D8-9964-D027-E524CC954C8F}"/>
                  </a:ext>
                </a:extLst>
              </p:cNvPr>
              <p:cNvSpPr txBox="1">
                <a:spLocks noRot="1" noChangeAspect="1" noMove="1" noResize="1" noEditPoints="1" noAdjustHandles="1" noChangeArrowheads="1" noChangeShapeType="1" noTextEdit="1"/>
              </p:cNvSpPr>
              <p:nvPr/>
            </p:nvSpPr>
            <p:spPr>
              <a:xfrm>
                <a:off x="263352" y="1218238"/>
                <a:ext cx="4104456" cy="338554"/>
              </a:xfrm>
              <a:prstGeom prst="rect">
                <a:avLst/>
              </a:prstGeom>
              <a:blipFill>
                <a:blip r:embed="rId7"/>
                <a:stretch>
                  <a:fillRect l="-742" t="-5455" b="-23636"/>
                </a:stretch>
              </a:blipFill>
            </p:spPr>
            <p:txBody>
              <a:bodyPr/>
              <a:lstStyle/>
              <a:p>
                <a:r>
                  <a:rPr lang="en-GB">
                    <a:noFill/>
                  </a:rPr>
                  <a:t> </a:t>
                </a:r>
              </a:p>
            </p:txBody>
          </p:sp>
        </mc:Fallback>
      </mc:AlternateContent>
    </p:spTree>
    <p:extLst>
      <p:ext uri="{BB962C8B-B14F-4D97-AF65-F5344CB8AC3E}">
        <p14:creationId xmlns:p14="http://schemas.microsoft.com/office/powerpoint/2010/main" val="355362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2553E7-6EFB-9A62-98CB-6FF794CBB457}"/>
              </a:ext>
            </a:extLst>
          </p:cNvPr>
          <p:cNvSpPr>
            <a:spLocks noGrp="1"/>
          </p:cNvSpPr>
          <p:nvPr>
            <p:ph type="title"/>
          </p:nvPr>
        </p:nvSpPr>
        <p:spPr/>
        <p:txBody>
          <a:bodyPr/>
          <a:lstStyle/>
          <a:p>
            <a:r>
              <a:rPr lang="en-GB" noProof="0" dirty="0"/>
              <a:t>Fermi-liquids</a:t>
            </a:r>
          </a:p>
        </p:txBody>
      </p:sp>
      <p:sp>
        <p:nvSpPr>
          <p:cNvPr id="7" name="Espace réservé du contenu 6">
            <a:extLst>
              <a:ext uri="{FF2B5EF4-FFF2-40B4-BE49-F238E27FC236}">
                <a16:creationId xmlns:a16="http://schemas.microsoft.com/office/drawing/2014/main" id="{BCD5A6B3-63D8-2F60-E954-61628EEFAD9A}"/>
              </a:ext>
            </a:extLst>
          </p:cNvPr>
          <p:cNvSpPr>
            <a:spLocks noGrp="1"/>
          </p:cNvSpPr>
          <p:nvPr>
            <p:ph sz="half" idx="1"/>
          </p:nvPr>
        </p:nvSpPr>
        <p:spPr/>
        <p:txBody>
          <a:bodyPr/>
          <a:lstStyle/>
          <a:p>
            <a:r>
              <a:rPr lang="en-GB" noProof="0" dirty="0"/>
              <a:t>Non-interacting case</a:t>
            </a:r>
          </a:p>
        </p:txBody>
      </p:sp>
      <p:sp>
        <p:nvSpPr>
          <p:cNvPr id="8" name="Espace réservé du contenu 7">
            <a:extLst>
              <a:ext uri="{FF2B5EF4-FFF2-40B4-BE49-F238E27FC236}">
                <a16:creationId xmlns:a16="http://schemas.microsoft.com/office/drawing/2014/main" id="{6A51AC49-3F9A-0B6A-2057-034E59ECC5A4}"/>
              </a:ext>
            </a:extLst>
          </p:cNvPr>
          <p:cNvSpPr>
            <a:spLocks noGrp="1"/>
          </p:cNvSpPr>
          <p:nvPr>
            <p:ph sz="half" idx="2"/>
          </p:nvPr>
        </p:nvSpPr>
        <p:spPr/>
        <p:txBody>
          <a:bodyPr/>
          <a:lstStyle/>
          <a:p>
            <a:r>
              <a:rPr lang="en-GB" noProof="0" dirty="0"/>
              <a:t>Interacting case</a:t>
            </a:r>
          </a:p>
        </p:txBody>
      </p:sp>
      <p:sp>
        <p:nvSpPr>
          <p:cNvPr id="4" name="Espace réservé du pied de page 3">
            <a:extLst>
              <a:ext uri="{FF2B5EF4-FFF2-40B4-BE49-F238E27FC236}">
                <a16:creationId xmlns:a16="http://schemas.microsoft.com/office/drawing/2014/main" id="{52211FFD-0386-A770-D4AA-496CE056E892}"/>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0FE0AFC0-679C-B87C-15A3-D62BBA05069D}"/>
              </a:ext>
            </a:extLst>
          </p:cNvPr>
          <p:cNvSpPr>
            <a:spLocks noGrp="1"/>
          </p:cNvSpPr>
          <p:nvPr>
            <p:ph type="sldNum" sz="quarter" idx="4"/>
          </p:nvPr>
        </p:nvSpPr>
        <p:spPr/>
        <p:txBody>
          <a:bodyPr/>
          <a:lstStyle/>
          <a:p>
            <a:fld id="{C05EE493-AD2E-4872-B2F6-8F12A747F0A5}" type="slidenum">
              <a:rPr lang="en-GB" noProof="0" smtClean="0"/>
              <a:pPr/>
              <a:t>7</a:t>
            </a:fld>
            <a:endParaRPr lang="en-GB" noProof="0" dirty="0"/>
          </a:p>
        </p:txBody>
      </p:sp>
      <p:sp>
        <p:nvSpPr>
          <p:cNvPr id="6" name="Espace réservé de la date 5">
            <a:extLst>
              <a:ext uri="{FF2B5EF4-FFF2-40B4-BE49-F238E27FC236}">
                <a16:creationId xmlns:a16="http://schemas.microsoft.com/office/drawing/2014/main" id="{60D51458-C301-25E8-EA94-5A06C608BF61}"/>
              </a:ext>
            </a:extLst>
          </p:cNvPr>
          <p:cNvSpPr>
            <a:spLocks noGrp="1"/>
          </p:cNvSpPr>
          <p:nvPr>
            <p:ph type="dt" sz="half" idx="10"/>
          </p:nvPr>
        </p:nvSpPr>
        <p:spPr/>
        <p:txBody>
          <a:bodyPr/>
          <a:lstStyle/>
          <a:p>
            <a:r>
              <a:rPr lang="en-GB" noProof="0" dirty="0"/>
              <a:t>24.02.2025</a:t>
            </a:r>
          </a:p>
        </p:txBody>
      </p:sp>
      <p:pic>
        <p:nvPicPr>
          <p:cNvPr id="10" name="Image 9">
            <a:extLst>
              <a:ext uri="{FF2B5EF4-FFF2-40B4-BE49-F238E27FC236}">
                <a16:creationId xmlns:a16="http://schemas.microsoft.com/office/drawing/2014/main" id="{ABF5B7A7-72E0-8C2D-1A87-4E32194F0FA3}"/>
              </a:ext>
            </a:extLst>
          </p:cNvPr>
          <p:cNvPicPr>
            <a:picLocks noChangeAspect="1"/>
          </p:cNvPicPr>
          <p:nvPr/>
        </p:nvPicPr>
        <p:blipFill>
          <a:blip r:embed="rId2"/>
          <a:stretch>
            <a:fillRect/>
          </a:stretch>
        </p:blipFill>
        <p:spPr>
          <a:xfrm>
            <a:off x="892426" y="4253828"/>
            <a:ext cx="2201421" cy="798145"/>
          </a:xfrm>
          <a:prstGeom prst="rect">
            <a:avLst/>
          </a:prstGeom>
        </p:spPr>
      </p:pic>
      <p:sp>
        <p:nvSpPr>
          <p:cNvPr id="11" name="Ellipse 10">
            <a:extLst>
              <a:ext uri="{FF2B5EF4-FFF2-40B4-BE49-F238E27FC236}">
                <a16:creationId xmlns:a16="http://schemas.microsoft.com/office/drawing/2014/main" id="{151C8BBE-C12B-E75E-7D1F-78BBFE403A61}"/>
              </a:ext>
            </a:extLst>
          </p:cNvPr>
          <p:cNvSpPr/>
          <p:nvPr/>
        </p:nvSpPr>
        <p:spPr>
          <a:xfrm>
            <a:off x="676402" y="2780928"/>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Ellipse 11">
            <a:extLst>
              <a:ext uri="{FF2B5EF4-FFF2-40B4-BE49-F238E27FC236}">
                <a16:creationId xmlns:a16="http://schemas.microsoft.com/office/drawing/2014/main" id="{2C09FFA1-F155-D8FE-7681-A73E92A9F3EF}"/>
              </a:ext>
            </a:extLst>
          </p:cNvPr>
          <p:cNvSpPr/>
          <p:nvPr/>
        </p:nvSpPr>
        <p:spPr>
          <a:xfrm>
            <a:off x="2784226" y="2564904"/>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Ellipse 12">
            <a:extLst>
              <a:ext uri="{FF2B5EF4-FFF2-40B4-BE49-F238E27FC236}">
                <a16:creationId xmlns:a16="http://schemas.microsoft.com/office/drawing/2014/main" id="{7C3178E1-00E4-6E22-310B-2E0695931A29}"/>
              </a:ext>
            </a:extLst>
          </p:cNvPr>
          <p:cNvSpPr/>
          <p:nvPr/>
        </p:nvSpPr>
        <p:spPr>
          <a:xfrm>
            <a:off x="1919536" y="3429000"/>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8" name="Connecteur droit avec flèche 17">
            <a:extLst>
              <a:ext uri="{FF2B5EF4-FFF2-40B4-BE49-F238E27FC236}">
                <a16:creationId xmlns:a16="http://schemas.microsoft.com/office/drawing/2014/main" id="{60E837E7-39B0-D5F8-C3EB-F59D3B85D6BF}"/>
              </a:ext>
            </a:extLst>
          </p:cNvPr>
          <p:cNvCxnSpPr/>
          <p:nvPr/>
        </p:nvCxnSpPr>
        <p:spPr>
          <a:xfrm>
            <a:off x="7752184" y="2996952"/>
            <a:ext cx="0" cy="79208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9" name="Connecteur droit avec flèche 18">
            <a:extLst>
              <a:ext uri="{FF2B5EF4-FFF2-40B4-BE49-F238E27FC236}">
                <a16:creationId xmlns:a16="http://schemas.microsoft.com/office/drawing/2014/main" id="{FB400FDA-6B55-D585-FE49-4CC66203F449}"/>
              </a:ext>
            </a:extLst>
          </p:cNvPr>
          <p:cNvCxnSpPr>
            <a:cxnSpLocks/>
          </p:cNvCxnSpPr>
          <p:nvPr/>
        </p:nvCxnSpPr>
        <p:spPr>
          <a:xfrm flipV="1">
            <a:off x="9528084" y="1772816"/>
            <a:ext cx="0" cy="86409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5" name="Ellipse 14">
            <a:extLst>
              <a:ext uri="{FF2B5EF4-FFF2-40B4-BE49-F238E27FC236}">
                <a16:creationId xmlns:a16="http://schemas.microsoft.com/office/drawing/2014/main" id="{91DD9FFB-7FF9-4EF6-BF27-DC30B89F61EC}"/>
              </a:ext>
            </a:extLst>
          </p:cNvPr>
          <p:cNvSpPr/>
          <p:nvPr/>
        </p:nvSpPr>
        <p:spPr>
          <a:xfrm>
            <a:off x="9312060" y="2420888"/>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3" name="Connecteur droit avec flèche 22">
            <a:extLst>
              <a:ext uri="{FF2B5EF4-FFF2-40B4-BE49-F238E27FC236}">
                <a16:creationId xmlns:a16="http://schemas.microsoft.com/office/drawing/2014/main" id="{69FA0461-638D-8871-9C9F-DF1673A8D99F}"/>
              </a:ext>
            </a:extLst>
          </p:cNvPr>
          <p:cNvCxnSpPr>
            <a:cxnSpLocks/>
          </p:cNvCxnSpPr>
          <p:nvPr/>
        </p:nvCxnSpPr>
        <p:spPr>
          <a:xfrm flipV="1">
            <a:off x="7748520" y="2348880"/>
            <a:ext cx="15051" cy="619760"/>
          </a:xfrm>
          <a:prstGeom prst="straightConnector1">
            <a:avLst/>
          </a:prstGeom>
          <a:ln w="22225">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E07CA395-0742-FFCE-E54A-4BDF5442346D}"/>
              </a:ext>
            </a:extLst>
          </p:cNvPr>
          <p:cNvSpPr/>
          <p:nvPr/>
        </p:nvSpPr>
        <p:spPr>
          <a:xfrm>
            <a:off x="7528437" y="2752616"/>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24" name="Connecteur droit avec flèche 23">
            <a:extLst>
              <a:ext uri="{FF2B5EF4-FFF2-40B4-BE49-F238E27FC236}">
                <a16:creationId xmlns:a16="http://schemas.microsoft.com/office/drawing/2014/main" id="{1AF0BD0A-85A9-35F7-9798-F78F8121AA02}"/>
              </a:ext>
            </a:extLst>
          </p:cNvPr>
          <p:cNvCxnSpPr/>
          <p:nvPr/>
        </p:nvCxnSpPr>
        <p:spPr>
          <a:xfrm flipV="1">
            <a:off x="9528084" y="1268760"/>
            <a:ext cx="0" cy="547752"/>
          </a:xfrm>
          <a:prstGeom prst="straightConnector1">
            <a:avLst/>
          </a:prstGeom>
          <a:ln w="22225">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ZoneTexte 25">
                <a:extLst>
                  <a:ext uri="{FF2B5EF4-FFF2-40B4-BE49-F238E27FC236}">
                    <a16:creationId xmlns:a16="http://schemas.microsoft.com/office/drawing/2014/main" id="{34D1C161-7EF4-EBD5-E32D-917C73DFCDFE}"/>
                  </a:ext>
                </a:extLst>
              </p:cNvPr>
              <p:cNvSpPr txBox="1"/>
              <p:nvPr/>
            </p:nvSpPr>
            <p:spPr>
              <a:xfrm>
                <a:off x="7808670" y="2373833"/>
                <a:ext cx="203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𝒒</m:t>
                      </m:r>
                    </m:oMath>
                  </m:oMathPara>
                </a14:m>
                <a:endParaRPr lang="en-GB" b="1" noProof="0" dirty="0"/>
              </a:p>
            </p:txBody>
          </p:sp>
        </mc:Choice>
        <mc:Fallback>
          <p:sp>
            <p:nvSpPr>
              <p:cNvPr id="26" name="ZoneTexte 25">
                <a:extLst>
                  <a:ext uri="{FF2B5EF4-FFF2-40B4-BE49-F238E27FC236}">
                    <a16:creationId xmlns:a16="http://schemas.microsoft.com/office/drawing/2014/main" id="{34D1C161-7EF4-EBD5-E32D-917C73DFCDFE}"/>
                  </a:ext>
                </a:extLst>
              </p:cNvPr>
              <p:cNvSpPr txBox="1">
                <a:spLocks noRot="1" noChangeAspect="1" noMove="1" noResize="1" noEditPoints="1" noAdjustHandles="1" noChangeArrowheads="1" noChangeShapeType="1" noTextEdit="1"/>
              </p:cNvSpPr>
              <p:nvPr/>
            </p:nvSpPr>
            <p:spPr>
              <a:xfrm>
                <a:off x="7808670" y="2373833"/>
                <a:ext cx="203582" cy="276999"/>
              </a:xfrm>
              <a:prstGeom prst="rect">
                <a:avLst/>
              </a:prstGeom>
              <a:blipFill>
                <a:blip r:embed="rId3"/>
                <a:stretch>
                  <a:fillRect l="-27273" r="-27273" b="-2608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7" name="ZoneTexte 26">
                <a:extLst>
                  <a:ext uri="{FF2B5EF4-FFF2-40B4-BE49-F238E27FC236}">
                    <a16:creationId xmlns:a16="http://schemas.microsoft.com/office/drawing/2014/main" id="{CC9971E7-0171-5101-3E30-61000C1AB76D}"/>
                  </a:ext>
                </a:extLst>
              </p:cNvPr>
              <p:cNvSpPr txBox="1"/>
              <p:nvPr/>
            </p:nvSpPr>
            <p:spPr>
              <a:xfrm>
                <a:off x="9642317" y="1404136"/>
                <a:ext cx="203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𝒒</m:t>
                      </m:r>
                    </m:oMath>
                  </m:oMathPara>
                </a14:m>
                <a:endParaRPr lang="en-GB" b="1" noProof="0" dirty="0"/>
              </a:p>
            </p:txBody>
          </p:sp>
        </mc:Choice>
        <mc:Fallback>
          <p:sp>
            <p:nvSpPr>
              <p:cNvPr id="27" name="ZoneTexte 26">
                <a:extLst>
                  <a:ext uri="{FF2B5EF4-FFF2-40B4-BE49-F238E27FC236}">
                    <a16:creationId xmlns:a16="http://schemas.microsoft.com/office/drawing/2014/main" id="{CC9971E7-0171-5101-3E30-61000C1AB76D}"/>
                  </a:ext>
                </a:extLst>
              </p:cNvPr>
              <p:cNvSpPr txBox="1">
                <a:spLocks noRot="1" noChangeAspect="1" noMove="1" noResize="1" noEditPoints="1" noAdjustHandles="1" noChangeArrowheads="1" noChangeShapeType="1" noTextEdit="1"/>
              </p:cNvSpPr>
              <p:nvPr/>
            </p:nvSpPr>
            <p:spPr>
              <a:xfrm>
                <a:off x="9642317" y="1404136"/>
                <a:ext cx="203582" cy="276999"/>
              </a:xfrm>
              <a:prstGeom prst="rect">
                <a:avLst/>
              </a:prstGeom>
              <a:blipFill>
                <a:blip r:embed="rId4"/>
                <a:stretch>
                  <a:fillRect l="-27273" r="-27273" b="-2608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8" name="ZoneTexte 27">
                <a:extLst>
                  <a:ext uri="{FF2B5EF4-FFF2-40B4-BE49-F238E27FC236}">
                    <a16:creationId xmlns:a16="http://schemas.microsoft.com/office/drawing/2014/main" id="{F4950385-A83A-B73F-E4E2-7561EE179563}"/>
                  </a:ext>
                </a:extLst>
              </p:cNvPr>
              <p:cNvSpPr txBox="1"/>
              <p:nvPr/>
            </p:nvSpPr>
            <p:spPr>
              <a:xfrm>
                <a:off x="7960485" y="3286448"/>
                <a:ext cx="203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𝒌</m:t>
                      </m:r>
                    </m:oMath>
                  </m:oMathPara>
                </a14:m>
                <a:endParaRPr lang="en-GB" b="1" noProof="0" dirty="0"/>
              </a:p>
            </p:txBody>
          </p:sp>
        </mc:Choice>
        <mc:Fallback>
          <p:sp>
            <p:nvSpPr>
              <p:cNvPr id="28" name="ZoneTexte 27">
                <a:extLst>
                  <a:ext uri="{FF2B5EF4-FFF2-40B4-BE49-F238E27FC236}">
                    <a16:creationId xmlns:a16="http://schemas.microsoft.com/office/drawing/2014/main" id="{F4950385-A83A-B73F-E4E2-7561EE179563}"/>
                  </a:ext>
                </a:extLst>
              </p:cNvPr>
              <p:cNvSpPr txBox="1">
                <a:spLocks noRot="1" noChangeAspect="1" noMove="1" noResize="1" noEditPoints="1" noAdjustHandles="1" noChangeArrowheads="1" noChangeShapeType="1" noTextEdit="1"/>
              </p:cNvSpPr>
              <p:nvPr/>
            </p:nvSpPr>
            <p:spPr>
              <a:xfrm>
                <a:off x="7960485" y="3286448"/>
                <a:ext cx="203582" cy="276999"/>
              </a:xfrm>
              <a:prstGeom prst="rect">
                <a:avLst/>
              </a:prstGeom>
              <a:blipFill>
                <a:blip r:embed="rId5"/>
                <a:stretch>
                  <a:fillRect l="-30303" r="-27273" b="-1087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9" name="ZoneTexte 28">
                <a:extLst>
                  <a:ext uri="{FF2B5EF4-FFF2-40B4-BE49-F238E27FC236}">
                    <a16:creationId xmlns:a16="http://schemas.microsoft.com/office/drawing/2014/main" id="{6F8E6D58-CFFD-ED2B-113B-6B4FABAA4A97}"/>
                  </a:ext>
                </a:extLst>
              </p:cNvPr>
              <p:cNvSpPr txBox="1"/>
              <p:nvPr/>
            </p:nvSpPr>
            <p:spPr>
              <a:xfrm>
                <a:off x="9668957" y="1989887"/>
                <a:ext cx="205184" cy="276999"/>
              </a:xfrm>
              <a:prstGeom prst="rect">
                <a:avLst/>
              </a:prstGeom>
              <a:noFill/>
            </p:spPr>
            <p:txBody>
              <a:bodyPr wrap="none" lIns="0" tIns="0" rIns="0" bIns="0" rtlCol="0">
                <a:spAutoFit/>
              </a:bodyPr>
              <a:lstStyle/>
              <a:p>
                <a14:m>
                  <m:oMath xmlns:m="http://schemas.openxmlformats.org/officeDocument/2006/math">
                    <m:r>
                      <a:rPr lang="en-GB" b="1" i="1" noProof="0" smtClean="0">
                        <a:latin typeface="Cambria Math" panose="02040503050406030204" pitchFamily="18" charset="0"/>
                      </a:rPr>
                      <m:t>𝒌</m:t>
                    </m:r>
                  </m:oMath>
                </a14:m>
                <a:r>
                  <a:rPr lang="en-GB" b="1" noProof="0" dirty="0"/>
                  <a:t>’</a:t>
                </a:r>
              </a:p>
            </p:txBody>
          </p:sp>
        </mc:Choice>
        <mc:Fallback>
          <p:sp>
            <p:nvSpPr>
              <p:cNvPr id="29" name="ZoneTexte 28">
                <a:extLst>
                  <a:ext uri="{FF2B5EF4-FFF2-40B4-BE49-F238E27FC236}">
                    <a16:creationId xmlns:a16="http://schemas.microsoft.com/office/drawing/2014/main" id="{6F8E6D58-CFFD-ED2B-113B-6B4FABAA4A97}"/>
                  </a:ext>
                </a:extLst>
              </p:cNvPr>
              <p:cNvSpPr txBox="1">
                <a:spLocks noRot="1" noChangeAspect="1" noMove="1" noResize="1" noEditPoints="1" noAdjustHandles="1" noChangeArrowheads="1" noChangeShapeType="1" noTextEdit="1"/>
              </p:cNvSpPr>
              <p:nvPr/>
            </p:nvSpPr>
            <p:spPr>
              <a:xfrm>
                <a:off x="9668957" y="1989887"/>
                <a:ext cx="205184" cy="276999"/>
              </a:xfrm>
              <a:prstGeom prst="rect">
                <a:avLst/>
              </a:prstGeom>
              <a:blipFill>
                <a:blip r:embed="rId6"/>
                <a:stretch>
                  <a:fillRect l="-41176" t="-28261" r="-70588" b="-50000"/>
                </a:stretch>
              </a:blipFill>
            </p:spPr>
            <p:txBody>
              <a:bodyPr/>
              <a:lstStyle/>
              <a:p>
                <a:r>
                  <a:rPr lang="en-GB">
                    <a:noFill/>
                  </a:rPr>
                  <a:t> </a:t>
                </a:r>
              </a:p>
            </p:txBody>
          </p:sp>
        </mc:Fallback>
      </mc:AlternateContent>
      <p:pic>
        <p:nvPicPr>
          <p:cNvPr id="35" name="Image 34">
            <a:extLst>
              <a:ext uri="{FF2B5EF4-FFF2-40B4-BE49-F238E27FC236}">
                <a16:creationId xmlns:a16="http://schemas.microsoft.com/office/drawing/2014/main" id="{4DB4A7CC-6C05-EAC1-6B4D-7706F67D961F}"/>
              </a:ext>
            </a:extLst>
          </p:cNvPr>
          <p:cNvPicPr>
            <a:picLocks noChangeAspect="1"/>
          </p:cNvPicPr>
          <p:nvPr/>
        </p:nvPicPr>
        <p:blipFill>
          <a:blip r:embed="rId7"/>
          <a:stretch>
            <a:fillRect/>
          </a:stretch>
        </p:blipFill>
        <p:spPr>
          <a:xfrm>
            <a:off x="6737753" y="5375346"/>
            <a:ext cx="4486901" cy="819264"/>
          </a:xfrm>
          <a:prstGeom prst="rect">
            <a:avLst/>
          </a:prstGeom>
        </p:spPr>
      </p:pic>
      <p:pic>
        <p:nvPicPr>
          <p:cNvPr id="39" name="Image 38">
            <a:extLst>
              <a:ext uri="{FF2B5EF4-FFF2-40B4-BE49-F238E27FC236}">
                <a16:creationId xmlns:a16="http://schemas.microsoft.com/office/drawing/2014/main" id="{547E506B-F34A-9241-2C04-4A0AEA85C52A}"/>
              </a:ext>
            </a:extLst>
          </p:cNvPr>
          <p:cNvPicPr>
            <a:picLocks noChangeAspect="1"/>
          </p:cNvPicPr>
          <p:nvPr/>
        </p:nvPicPr>
        <p:blipFill>
          <a:blip r:embed="rId8"/>
          <a:stretch>
            <a:fillRect/>
          </a:stretch>
        </p:blipFill>
        <p:spPr>
          <a:xfrm>
            <a:off x="6228094" y="4422137"/>
            <a:ext cx="2753109" cy="866896"/>
          </a:xfrm>
          <a:prstGeom prst="rect">
            <a:avLst/>
          </a:prstGeom>
        </p:spPr>
      </p:pic>
      <p:sp>
        <p:nvSpPr>
          <p:cNvPr id="40" name="Espace réservé du contenu 6">
            <a:extLst>
              <a:ext uri="{FF2B5EF4-FFF2-40B4-BE49-F238E27FC236}">
                <a16:creationId xmlns:a16="http://schemas.microsoft.com/office/drawing/2014/main" id="{F57C2E25-869A-75E6-F4F0-9B786702C924}"/>
              </a:ext>
            </a:extLst>
          </p:cNvPr>
          <p:cNvSpPr txBox="1">
            <a:spLocks/>
          </p:cNvSpPr>
          <p:nvPr/>
        </p:nvSpPr>
        <p:spPr>
          <a:xfrm>
            <a:off x="375442" y="1234604"/>
            <a:ext cx="5568951" cy="394025"/>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buFont typeface="Arial" pitchFamily="34" charset="0"/>
              <a:buNone/>
              <a:defRPr sz="1600" b="1" kern="1200">
                <a:solidFill>
                  <a:schemeClr val="accent1"/>
                </a:solidFill>
                <a:latin typeface="+mn-lt"/>
                <a:ea typeface="+mn-ea"/>
                <a:cs typeface="+mn-cs"/>
              </a:defRPr>
            </a:lvl1pPr>
            <a:lvl2pPr marL="0" indent="0" algn="l" defTabSz="914400" rtl="0" eaLnBrk="1" latinLnBrk="0" hangingPunct="1">
              <a:lnSpc>
                <a:spcPct val="110000"/>
              </a:lnSpc>
              <a:spcBef>
                <a:spcPts val="0"/>
              </a:spcBef>
              <a:buFont typeface="Arial" pitchFamily="34" charset="0"/>
              <a:buNone/>
              <a:defRPr sz="1600" kern="1200">
                <a:solidFill>
                  <a:schemeClr val="tx1"/>
                </a:solidFill>
                <a:latin typeface="+mn-lt"/>
                <a:ea typeface="+mn-ea"/>
                <a:cs typeface="+mn-cs"/>
              </a:defRPr>
            </a:lvl2pPr>
            <a:lvl3pPr marL="32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74000" indent="-324000" algn="l" defTabSz="914400" rtl="0" eaLnBrk="1" latinLnBrk="0" hangingPunct="1">
              <a:lnSpc>
                <a:spcPct val="11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mj-lt"/>
              <a:buNone/>
              <a:defRPr sz="1600" u="sng" kern="1200" baseline="0">
                <a:solidFill>
                  <a:schemeClr val="tx1"/>
                </a:solidFill>
                <a:uFill>
                  <a:solidFill>
                    <a:schemeClr val="accent1"/>
                  </a:solidFill>
                </a:uFill>
                <a:latin typeface="+mn-lt"/>
                <a:ea typeface="+mn-ea"/>
                <a:cs typeface="+mn-cs"/>
              </a:defRPr>
            </a:lvl5pPr>
            <a:lvl6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6pPr>
            <a:lvl7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7pPr>
            <a:lvl8pPr marL="0" indent="0" algn="l" defTabSz="914400" rtl="0" eaLnBrk="1" latinLnBrk="0" hangingPunct="1">
              <a:lnSpc>
                <a:spcPct val="110000"/>
              </a:lnSpc>
              <a:spcBef>
                <a:spcPts val="0"/>
              </a:spcBef>
              <a:buClr>
                <a:schemeClr val="accent1"/>
              </a:buClr>
              <a:buFont typeface="Arial" panose="020B0604020202020204" pitchFamily="34" charset="0"/>
              <a:buNone/>
              <a:tabLst/>
              <a:defRPr sz="1600" kern="1200" baseline="0">
                <a:solidFill>
                  <a:schemeClr val="tx1"/>
                </a:solidFill>
                <a:latin typeface="+mn-lt"/>
                <a:ea typeface="+mn-ea"/>
                <a:cs typeface="+mn-cs"/>
              </a:defRPr>
            </a:lvl8pPr>
            <a:lvl9pPr marL="0" indent="0" algn="l" defTabSz="914400" rtl="0" eaLnBrk="1" latinLnBrk="0" hangingPunct="1">
              <a:lnSpc>
                <a:spcPct val="110000"/>
              </a:lnSpc>
              <a:spcBef>
                <a:spcPts val="0"/>
              </a:spcBef>
              <a:buClr>
                <a:schemeClr val="accent1"/>
              </a:buClr>
              <a:buFont typeface="Arial" panose="020B0604020202020204" pitchFamily="34" charset="0"/>
              <a:buNone/>
              <a:defRPr sz="1600" kern="1200" baseline="0">
                <a:solidFill>
                  <a:schemeClr val="tx1"/>
                </a:solidFill>
                <a:latin typeface="+mn-lt"/>
                <a:ea typeface="+mn-ea"/>
                <a:cs typeface="+mn-cs"/>
              </a:defRPr>
            </a:lvl9pPr>
          </a:lstStyle>
          <a:p>
            <a:r>
              <a:rPr lang="en-GB" noProof="0" dirty="0"/>
              <a:t>We consider an inert Fermi-sea</a:t>
            </a:r>
          </a:p>
        </p:txBody>
      </p:sp>
    </p:spTree>
    <p:extLst>
      <p:ext uri="{BB962C8B-B14F-4D97-AF65-F5344CB8AC3E}">
        <p14:creationId xmlns:p14="http://schemas.microsoft.com/office/powerpoint/2010/main" val="3506666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27BCC6-59A7-9538-5009-C40D78C126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606407-7C44-8968-267D-40C8E8A2EF0A}"/>
              </a:ext>
            </a:extLst>
          </p:cNvPr>
          <p:cNvSpPr>
            <a:spLocks noGrp="1"/>
          </p:cNvSpPr>
          <p:nvPr>
            <p:ph type="title"/>
          </p:nvPr>
        </p:nvSpPr>
        <p:spPr>
          <a:xfrm>
            <a:off x="431801" y="404664"/>
            <a:ext cx="8447617" cy="360510"/>
          </a:xfrm>
        </p:spPr>
        <p:txBody>
          <a:bodyPr/>
          <a:lstStyle/>
          <a:p>
            <a:r>
              <a:rPr lang="en-GB" noProof="0" dirty="0"/>
              <a:t>Fermi-liquids</a:t>
            </a:r>
            <a:br>
              <a:rPr lang="en-GB" noProof="0" dirty="0"/>
            </a:br>
            <a:endParaRPr lang="en-GB" noProof="0" dirty="0"/>
          </a:p>
        </p:txBody>
      </p:sp>
      <p:sp>
        <p:nvSpPr>
          <p:cNvPr id="4" name="Espace réservé du pied de page 3">
            <a:extLst>
              <a:ext uri="{FF2B5EF4-FFF2-40B4-BE49-F238E27FC236}">
                <a16:creationId xmlns:a16="http://schemas.microsoft.com/office/drawing/2014/main" id="{EA22D1FD-796F-1F8A-FB89-D8304DF2BDBF}"/>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6B1CAD93-B9E8-C4C1-D622-4DD2191C3735}"/>
              </a:ext>
            </a:extLst>
          </p:cNvPr>
          <p:cNvSpPr>
            <a:spLocks noGrp="1"/>
          </p:cNvSpPr>
          <p:nvPr>
            <p:ph type="sldNum" sz="quarter" idx="4"/>
          </p:nvPr>
        </p:nvSpPr>
        <p:spPr/>
        <p:txBody>
          <a:bodyPr/>
          <a:lstStyle/>
          <a:p>
            <a:fld id="{C05EE493-AD2E-4872-B2F6-8F12A747F0A5}" type="slidenum">
              <a:rPr lang="en-GB" noProof="0" smtClean="0"/>
              <a:pPr/>
              <a:t>8</a:t>
            </a:fld>
            <a:endParaRPr lang="en-GB" noProof="0" dirty="0"/>
          </a:p>
        </p:txBody>
      </p:sp>
      <p:sp>
        <p:nvSpPr>
          <p:cNvPr id="6" name="Espace réservé de la date 5">
            <a:extLst>
              <a:ext uri="{FF2B5EF4-FFF2-40B4-BE49-F238E27FC236}">
                <a16:creationId xmlns:a16="http://schemas.microsoft.com/office/drawing/2014/main" id="{C1169F74-1F03-6A5C-2360-FDFFD5984355}"/>
              </a:ext>
            </a:extLst>
          </p:cNvPr>
          <p:cNvSpPr>
            <a:spLocks noGrp="1"/>
          </p:cNvSpPr>
          <p:nvPr>
            <p:ph type="dt" sz="half" idx="10"/>
          </p:nvPr>
        </p:nvSpPr>
        <p:spPr/>
        <p:txBody>
          <a:bodyPr/>
          <a:lstStyle/>
          <a:p>
            <a:r>
              <a:rPr lang="en-GB" noProof="0" dirty="0"/>
              <a:t>24.02.2025</a:t>
            </a:r>
          </a:p>
        </p:txBody>
      </p:sp>
      <p:pic>
        <p:nvPicPr>
          <p:cNvPr id="21" name="Image 20">
            <a:extLst>
              <a:ext uri="{FF2B5EF4-FFF2-40B4-BE49-F238E27FC236}">
                <a16:creationId xmlns:a16="http://schemas.microsoft.com/office/drawing/2014/main" id="{03653502-A8FE-4BCA-FE18-9C542E3CE072}"/>
              </a:ext>
            </a:extLst>
          </p:cNvPr>
          <p:cNvPicPr>
            <a:picLocks noChangeAspect="1"/>
          </p:cNvPicPr>
          <p:nvPr/>
        </p:nvPicPr>
        <p:blipFill>
          <a:blip r:embed="rId2"/>
          <a:stretch>
            <a:fillRect/>
          </a:stretch>
        </p:blipFill>
        <p:spPr>
          <a:xfrm>
            <a:off x="1055158" y="4970880"/>
            <a:ext cx="3888432" cy="428724"/>
          </a:xfrm>
          <a:prstGeom prst="rect">
            <a:avLst/>
          </a:prstGeom>
        </p:spPr>
      </p:pic>
      <p:pic>
        <p:nvPicPr>
          <p:cNvPr id="22" name="Image 21">
            <a:extLst>
              <a:ext uri="{FF2B5EF4-FFF2-40B4-BE49-F238E27FC236}">
                <a16:creationId xmlns:a16="http://schemas.microsoft.com/office/drawing/2014/main" id="{F8F2978D-616D-43EB-F40D-C18D5370D7D5}"/>
              </a:ext>
            </a:extLst>
          </p:cNvPr>
          <p:cNvPicPr>
            <a:picLocks noChangeAspect="1"/>
          </p:cNvPicPr>
          <p:nvPr/>
        </p:nvPicPr>
        <p:blipFill>
          <a:blip r:embed="rId3"/>
          <a:stretch>
            <a:fillRect/>
          </a:stretch>
        </p:blipFill>
        <p:spPr>
          <a:xfrm>
            <a:off x="1055440" y="5386793"/>
            <a:ext cx="4691159" cy="864992"/>
          </a:xfrm>
          <a:prstGeom prst="rect">
            <a:avLst/>
          </a:prstGeom>
        </p:spPr>
      </p:pic>
      <p:cxnSp>
        <p:nvCxnSpPr>
          <p:cNvPr id="30" name="Connecteur droit avec flèche 29">
            <a:extLst>
              <a:ext uri="{FF2B5EF4-FFF2-40B4-BE49-F238E27FC236}">
                <a16:creationId xmlns:a16="http://schemas.microsoft.com/office/drawing/2014/main" id="{89E67404-615A-2EA1-42E2-F622F5A2ECE5}"/>
              </a:ext>
            </a:extLst>
          </p:cNvPr>
          <p:cNvCxnSpPr/>
          <p:nvPr/>
        </p:nvCxnSpPr>
        <p:spPr>
          <a:xfrm>
            <a:off x="2575331" y="2418810"/>
            <a:ext cx="0" cy="79208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31" name="Ellipse 30">
            <a:extLst>
              <a:ext uri="{FF2B5EF4-FFF2-40B4-BE49-F238E27FC236}">
                <a16:creationId xmlns:a16="http://schemas.microsoft.com/office/drawing/2014/main" id="{BA05D838-8246-EC70-1B2E-DA6F5D90982E}"/>
              </a:ext>
            </a:extLst>
          </p:cNvPr>
          <p:cNvSpPr/>
          <p:nvPr/>
        </p:nvSpPr>
        <p:spPr>
          <a:xfrm>
            <a:off x="2351584" y="2174474"/>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mc:AlternateContent xmlns:mc="http://schemas.openxmlformats.org/markup-compatibility/2006">
        <mc:Choice xmlns:a14="http://schemas.microsoft.com/office/drawing/2010/main" Requires="a14">
          <p:sp>
            <p:nvSpPr>
              <p:cNvPr id="32" name="ZoneTexte 31">
                <a:extLst>
                  <a:ext uri="{FF2B5EF4-FFF2-40B4-BE49-F238E27FC236}">
                    <a16:creationId xmlns:a16="http://schemas.microsoft.com/office/drawing/2014/main" id="{424373A0-2613-80D4-C7D6-F62427A0E89F}"/>
                  </a:ext>
                </a:extLst>
              </p:cNvPr>
              <p:cNvSpPr txBox="1"/>
              <p:nvPr/>
            </p:nvSpPr>
            <p:spPr>
              <a:xfrm>
                <a:off x="2773870" y="2737692"/>
                <a:ext cx="203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𝒌</m:t>
                      </m:r>
                    </m:oMath>
                  </m:oMathPara>
                </a14:m>
                <a:endParaRPr lang="en-GB" b="1" noProof="0" dirty="0"/>
              </a:p>
            </p:txBody>
          </p:sp>
        </mc:Choice>
        <mc:Fallback>
          <p:sp>
            <p:nvSpPr>
              <p:cNvPr id="32" name="ZoneTexte 31">
                <a:extLst>
                  <a:ext uri="{FF2B5EF4-FFF2-40B4-BE49-F238E27FC236}">
                    <a16:creationId xmlns:a16="http://schemas.microsoft.com/office/drawing/2014/main" id="{424373A0-2613-80D4-C7D6-F62427A0E89F}"/>
                  </a:ext>
                </a:extLst>
              </p:cNvPr>
              <p:cNvSpPr txBox="1">
                <a:spLocks noRot="1" noChangeAspect="1" noMove="1" noResize="1" noEditPoints="1" noAdjustHandles="1" noChangeArrowheads="1" noChangeShapeType="1" noTextEdit="1"/>
              </p:cNvSpPr>
              <p:nvPr/>
            </p:nvSpPr>
            <p:spPr>
              <a:xfrm>
                <a:off x="2773870" y="2737692"/>
                <a:ext cx="203582" cy="276999"/>
              </a:xfrm>
              <a:prstGeom prst="rect">
                <a:avLst/>
              </a:prstGeom>
              <a:blipFill>
                <a:blip r:embed="rId4"/>
                <a:stretch>
                  <a:fillRect l="-27273" r="-30303" b="-10870"/>
                </a:stretch>
              </a:blipFill>
            </p:spPr>
            <p:txBody>
              <a:bodyPr/>
              <a:lstStyle/>
              <a:p>
                <a:r>
                  <a:rPr lang="en-GB">
                    <a:noFill/>
                  </a:rPr>
                  <a:t> </a:t>
                </a:r>
              </a:p>
            </p:txBody>
          </p:sp>
        </mc:Fallback>
      </mc:AlternateContent>
      <p:cxnSp>
        <p:nvCxnSpPr>
          <p:cNvPr id="33" name="Connecteur droit avec flèche 32">
            <a:extLst>
              <a:ext uri="{FF2B5EF4-FFF2-40B4-BE49-F238E27FC236}">
                <a16:creationId xmlns:a16="http://schemas.microsoft.com/office/drawing/2014/main" id="{F0106F3C-E557-F6A2-4D3C-DD28DC07EA81}"/>
              </a:ext>
            </a:extLst>
          </p:cNvPr>
          <p:cNvCxnSpPr>
            <a:cxnSpLocks/>
          </p:cNvCxnSpPr>
          <p:nvPr/>
        </p:nvCxnSpPr>
        <p:spPr>
          <a:xfrm>
            <a:off x="7827429" y="1326017"/>
            <a:ext cx="819812" cy="3948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34" name="Ellipse 33">
            <a:extLst>
              <a:ext uri="{FF2B5EF4-FFF2-40B4-BE49-F238E27FC236}">
                <a16:creationId xmlns:a16="http://schemas.microsoft.com/office/drawing/2014/main" id="{78F4B6F6-D0A2-E586-EC6B-1039DCF48E06}"/>
              </a:ext>
            </a:extLst>
          </p:cNvPr>
          <p:cNvSpPr/>
          <p:nvPr/>
        </p:nvSpPr>
        <p:spPr>
          <a:xfrm>
            <a:off x="7603682" y="1081681"/>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mc:AlternateContent xmlns:mc="http://schemas.openxmlformats.org/markup-compatibility/2006">
        <mc:Choice xmlns:a14="http://schemas.microsoft.com/office/drawing/2010/main" Requires="a14">
          <p:sp>
            <p:nvSpPr>
              <p:cNvPr id="36" name="ZoneTexte 35">
                <a:extLst>
                  <a:ext uri="{FF2B5EF4-FFF2-40B4-BE49-F238E27FC236}">
                    <a16:creationId xmlns:a16="http://schemas.microsoft.com/office/drawing/2014/main" id="{BC9E2CB4-8BA3-43DF-15F9-3197BF571540}"/>
                  </a:ext>
                </a:extLst>
              </p:cNvPr>
              <p:cNvSpPr txBox="1"/>
              <p:nvPr/>
            </p:nvSpPr>
            <p:spPr>
              <a:xfrm>
                <a:off x="8189481" y="1647426"/>
                <a:ext cx="205184" cy="276999"/>
              </a:xfrm>
              <a:prstGeom prst="rect">
                <a:avLst/>
              </a:prstGeom>
              <a:noFill/>
            </p:spPr>
            <p:txBody>
              <a:bodyPr wrap="none" lIns="0" tIns="0" rIns="0" bIns="0" rtlCol="0">
                <a:spAutoFit/>
              </a:bodyPr>
              <a:lstStyle/>
              <a:p>
                <a14:m>
                  <m:oMath xmlns:m="http://schemas.openxmlformats.org/officeDocument/2006/math">
                    <m:r>
                      <a:rPr lang="en-GB" b="1" i="1" noProof="0" smtClean="0">
                        <a:latin typeface="Cambria Math" panose="02040503050406030204" pitchFamily="18" charset="0"/>
                      </a:rPr>
                      <m:t>𝒌</m:t>
                    </m:r>
                  </m:oMath>
                </a14:m>
                <a:r>
                  <a:rPr lang="en-GB" b="1" noProof="0" dirty="0"/>
                  <a:t>’</a:t>
                </a:r>
              </a:p>
            </p:txBody>
          </p:sp>
        </mc:Choice>
        <mc:Fallback>
          <p:sp>
            <p:nvSpPr>
              <p:cNvPr id="36" name="ZoneTexte 35">
                <a:extLst>
                  <a:ext uri="{FF2B5EF4-FFF2-40B4-BE49-F238E27FC236}">
                    <a16:creationId xmlns:a16="http://schemas.microsoft.com/office/drawing/2014/main" id="{BC9E2CB4-8BA3-43DF-15F9-3197BF571540}"/>
                  </a:ext>
                </a:extLst>
              </p:cNvPr>
              <p:cNvSpPr txBox="1">
                <a:spLocks noRot="1" noChangeAspect="1" noMove="1" noResize="1" noEditPoints="1" noAdjustHandles="1" noChangeArrowheads="1" noChangeShapeType="1" noTextEdit="1"/>
              </p:cNvSpPr>
              <p:nvPr/>
            </p:nvSpPr>
            <p:spPr>
              <a:xfrm>
                <a:off x="8189481" y="1647426"/>
                <a:ext cx="205184" cy="276999"/>
              </a:xfrm>
              <a:prstGeom prst="rect">
                <a:avLst/>
              </a:prstGeom>
              <a:blipFill>
                <a:blip r:embed="rId5"/>
                <a:stretch>
                  <a:fillRect l="-41176" t="-28261" r="-70588" b="-50000"/>
                </a:stretch>
              </a:blipFill>
            </p:spPr>
            <p:txBody>
              <a:bodyPr/>
              <a:lstStyle/>
              <a:p>
                <a:r>
                  <a:rPr lang="en-GB">
                    <a:noFill/>
                  </a:rPr>
                  <a:t> </a:t>
                </a:r>
              </a:p>
            </p:txBody>
          </p:sp>
        </mc:Fallback>
      </mc:AlternateContent>
      <p:cxnSp>
        <p:nvCxnSpPr>
          <p:cNvPr id="38" name="Connecteur droit avec flèche 37">
            <a:extLst>
              <a:ext uri="{FF2B5EF4-FFF2-40B4-BE49-F238E27FC236}">
                <a16:creationId xmlns:a16="http://schemas.microsoft.com/office/drawing/2014/main" id="{33A5A213-A402-1CF3-8A8F-1218BB8BC9D6}"/>
              </a:ext>
            </a:extLst>
          </p:cNvPr>
          <p:cNvCxnSpPr>
            <a:cxnSpLocks/>
          </p:cNvCxnSpPr>
          <p:nvPr/>
        </p:nvCxnSpPr>
        <p:spPr>
          <a:xfrm flipV="1">
            <a:off x="7817667" y="2487260"/>
            <a:ext cx="829574" cy="1758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40" name="Ellipse 39">
            <a:extLst>
              <a:ext uri="{FF2B5EF4-FFF2-40B4-BE49-F238E27FC236}">
                <a16:creationId xmlns:a16="http://schemas.microsoft.com/office/drawing/2014/main" id="{F51DF482-AA50-8AFA-DFA0-EC91F78A6880}"/>
              </a:ext>
            </a:extLst>
          </p:cNvPr>
          <p:cNvSpPr/>
          <p:nvPr/>
        </p:nvSpPr>
        <p:spPr>
          <a:xfrm>
            <a:off x="7593920" y="2260511"/>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mc:AlternateContent xmlns:mc="http://schemas.openxmlformats.org/markup-compatibility/2006">
        <mc:Choice xmlns:a14="http://schemas.microsoft.com/office/drawing/2010/main" Requires="a14">
          <p:sp>
            <p:nvSpPr>
              <p:cNvPr id="41" name="ZoneTexte 40">
                <a:extLst>
                  <a:ext uri="{FF2B5EF4-FFF2-40B4-BE49-F238E27FC236}">
                    <a16:creationId xmlns:a16="http://schemas.microsoft.com/office/drawing/2014/main" id="{717D9CEB-D805-A15B-7055-9CA98F81D12D}"/>
                  </a:ext>
                </a:extLst>
              </p:cNvPr>
              <p:cNvSpPr txBox="1"/>
              <p:nvPr/>
            </p:nvSpPr>
            <p:spPr>
              <a:xfrm>
                <a:off x="8197513" y="2670453"/>
                <a:ext cx="205184" cy="276999"/>
              </a:xfrm>
              <a:prstGeom prst="rect">
                <a:avLst/>
              </a:prstGeom>
              <a:noFill/>
            </p:spPr>
            <p:txBody>
              <a:bodyPr wrap="square" lIns="0" tIns="0" rIns="0" bIns="0" rtlCol="0">
                <a:spAutoFit/>
              </a:bodyPr>
              <a:lstStyle/>
              <a:p>
                <a14:m>
                  <m:oMath xmlns:m="http://schemas.openxmlformats.org/officeDocument/2006/math">
                    <m:r>
                      <a:rPr lang="en-GB" b="1" i="1" noProof="0" smtClean="0">
                        <a:latin typeface="Cambria Math" panose="02040503050406030204" pitchFamily="18" charset="0"/>
                      </a:rPr>
                      <m:t>𝒌</m:t>
                    </m:r>
                  </m:oMath>
                </a14:m>
                <a:r>
                  <a:rPr lang="en-GB" b="1" noProof="0" dirty="0"/>
                  <a:t>’</a:t>
                </a:r>
              </a:p>
            </p:txBody>
          </p:sp>
        </mc:Choice>
        <mc:Fallback>
          <p:sp>
            <p:nvSpPr>
              <p:cNvPr id="41" name="ZoneTexte 40">
                <a:extLst>
                  <a:ext uri="{FF2B5EF4-FFF2-40B4-BE49-F238E27FC236}">
                    <a16:creationId xmlns:a16="http://schemas.microsoft.com/office/drawing/2014/main" id="{717D9CEB-D805-A15B-7055-9CA98F81D12D}"/>
                  </a:ext>
                </a:extLst>
              </p:cNvPr>
              <p:cNvSpPr txBox="1">
                <a:spLocks noRot="1" noChangeAspect="1" noMove="1" noResize="1" noEditPoints="1" noAdjustHandles="1" noChangeArrowheads="1" noChangeShapeType="1" noTextEdit="1"/>
              </p:cNvSpPr>
              <p:nvPr/>
            </p:nvSpPr>
            <p:spPr>
              <a:xfrm>
                <a:off x="8197513" y="2670453"/>
                <a:ext cx="205184" cy="276999"/>
              </a:xfrm>
              <a:prstGeom prst="rect">
                <a:avLst/>
              </a:prstGeom>
              <a:blipFill>
                <a:blip r:embed="rId6"/>
                <a:stretch>
                  <a:fillRect l="-45455" t="-28261" r="-72727" b="-5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6" name="ZoneTexte 45">
                <a:extLst>
                  <a:ext uri="{FF2B5EF4-FFF2-40B4-BE49-F238E27FC236}">
                    <a16:creationId xmlns:a16="http://schemas.microsoft.com/office/drawing/2014/main" id="{F9CFE186-49B3-C1F6-F3D1-2F6461C41CB3}"/>
                  </a:ext>
                </a:extLst>
              </p:cNvPr>
              <p:cNvSpPr txBox="1"/>
              <p:nvPr/>
            </p:nvSpPr>
            <p:spPr>
              <a:xfrm>
                <a:off x="2794243" y="3402948"/>
                <a:ext cx="160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𝒕</m:t>
                      </m:r>
                    </m:oMath>
                  </m:oMathPara>
                </a14:m>
                <a:endParaRPr lang="en-GB" b="1" noProof="0" dirty="0"/>
              </a:p>
            </p:txBody>
          </p:sp>
        </mc:Choice>
        <mc:Fallback>
          <p:sp>
            <p:nvSpPr>
              <p:cNvPr id="46" name="ZoneTexte 45">
                <a:extLst>
                  <a:ext uri="{FF2B5EF4-FFF2-40B4-BE49-F238E27FC236}">
                    <a16:creationId xmlns:a16="http://schemas.microsoft.com/office/drawing/2014/main" id="{F9CFE186-49B3-C1F6-F3D1-2F6461C41CB3}"/>
                  </a:ext>
                </a:extLst>
              </p:cNvPr>
              <p:cNvSpPr txBox="1">
                <a:spLocks noRot="1" noChangeAspect="1" noMove="1" noResize="1" noEditPoints="1" noAdjustHandles="1" noChangeArrowheads="1" noChangeShapeType="1" noTextEdit="1"/>
              </p:cNvSpPr>
              <p:nvPr/>
            </p:nvSpPr>
            <p:spPr>
              <a:xfrm>
                <a:off x="2794243" y="3402948"/>
                <a:ext cx="160300" cy="276999"/>
              </a:xfrm>
              <a:prstGeom prst="rect">
                <a:avLst/>
              </a:prstGeom>
              <a:blipFill>
                <a:blip r:embed="rId7"/>
                <a:stretch>
                  <a:fillRect l="-25926" r="-25926" b="-652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7" name="ZoneTexte 46">
                <a:extLst>
                  <a:ext uri="{FF2B5EF4-FFF2-40B4-BE49-F238E27FC236}">
                    <a16:creationId xmlns:a16="http://schemas.microsoft.com/office/drawing/2014/main" id="{1D07A93B-B658-3DB4-8AD1-C9F044A2B193}"/>
                  </a:ext>
                </a:extLst>
              </p:cNvPr>
              <p:cNvSpPr txBox="1"/>
              <p:nvPr/>
            </p:nvSpPr>
            <p:spPr>
              <a:xfrm>
                <a:off x="8108637" y="3501603"/>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𝒕</m:t>
                      </m:r>
                      <m:r>
                        <a:rPr lang="en-GB" b="1" i="0" noProof="0" smtClean="0">
                          <a:latin typeface="Cambria Math" panose="02040503050406030204" pitchFamily="18" charset="0"/>
                        </a:rPr>
                        <m:t>′</m:t>
                      </m:r>
                    </m:oMath>
                  </m:oMathPara>
                </a14:m>
                <a:endParaRPr lang="en-GB" b="1" noProof="0" dirty="0"/>
              </a:p>
            </p:txBody>
          </p:sp>
        </mc:Choice>
        <mc:Fallback>
          <p:sp>
            <p:nvSpPr>
              <p:cNvPr id="47" name="ZoneTexte 46">
                <a:extLst>
                  <a:ext uri="{FF2B5EF4-FFF2-40B4-BE49-F238E27FC236}">
                    <a16:creationId xmlns:a16="http://schemas.microsoft.com/office/drawing/2014/main" id="{1D07A93B-B658-3DB4-8AD1-C9F044A2B193}"/>
                  </a:ext>
                </a:extLst>
              </p:cNvPr>
              <p:cNvSpPr txBox="1">
                <a:spLocks noRot="1" noChangeAspect="1" noMove="1" noResize="1" noEditPoints="1" noAdjustHandles="1" noChangeArrowheads="1" noChangeShapeType="1" noTextEdit="1"/>
              </p:cNvSpPr>
              <p:nvPr/>
            </p:nvSpPr>
            <p:spPr>
              <a:xfrm>
                <a:off x="8108637" y="3501603"/>
                <a:ext cx="219611" cy="276999"/>
              </a:xfrm>
              <a:prstGeom prst="rect">
                <a:avLst/>
              </a:prstGeom>
              <a:blipFill>
                <a:blip r:embed="rId8"/>
                <a:stretch>
                  <a:fillRect l="-19444" r="-27778" b="-10870"/>
                </a:stretch>
              </a:blipFill>
            </p:spPr>
            <p:txBody>
              <a:bodyPr/>
              <a:lstStyle/>
              <a:p>
                <a:r>
                  <a:rPr lang="en-GB">
                    <a:noFill/>
                  </a:rPr>
                  <a:t> </a:t>
                </a:r>
              </a:p>
            </p:txBody>
          </p:sp>
        </mc:Fallback>
      </mc:AlternateContent>
      <p:cxnSp>
        <p:nvCxnSpPr>
          <p:cNvPr id="49" name="Connecteur droit avec flèche 48">
            <a:extLst>
              <a:ext uri="{FF2B5EF4-FFF2-40B4-BE49-F238E27FC236}">
                <a16:creationId xmlns:a16="http://schemas.microsoft.com/office/drawing/2014/main" id="{D42AFBFA-8076-C36F-CB47-9928EBF40DE3}"/>
              </a:ext>
            </a:extLst>
          </p:cNvPr>
          <p:cNvCxnSpPr>
            <a:cxnSpLocks/>
          </p:cNvCxnSpPr>
          <p:nvPr/>
        </p:nvCxnSpPr>
        <p:spPr>
          <a:xfrm>
            <a:off x="4295800" y="2504847"/>
            <a:ext cx="2100551" cy="0"/>
          </a:xfrm>
          <a:prstGeom prst="straightConnector1">
            <a:avLst/>
          </a:prstGeom>
          <a:ln w="31750" cap="rnd" cmpd="sng" algn="ctr">
            <a:solidFill>
              <a:schemeClr val="dk1"/>
            </a:solidFill>
            <a:prstDash val="solid"/>
            <a:round/>
            <a:headEnd type="diamond" w="med" len="med"/>
            <a:tailEnd type="arrow" w="med" len="med"/>
          </a:ln>
        </p:spPr>
        <p:style>
          <a:lnRef idx="0">
            <a:scrgbClr r="0" g="0" b="0"/>
          </a:lnRef>
          <a:fillRef idx="0">
            <a:scrgbClr r="0" g="0" b="0"/>
          </a:fillRef>
          <a:effectRef idx="0">
            <a:scrgbClr r="0" g="0" b="0"/>
          </a:effectRef>
          <a:fontRef idx="minor">
            <a:schemeClr val="tx1"/>
          </a:fontRef>
        </p:style>
      </p:cxnSp>
      <p:pic>
        <p:nvPicPr>
          <p:cNvPr id="52" name="Image 51">
            <a:extLst>
              <a:ext uri="{FF2B5EF4-FFF2-40B4-BE49-F238E27FC236}">
                <a16:creationId xmlns:a16="http://schemas.microsoft.com/office/drawing/2014/main" id="{8003FC80-BFB9-C203-51A8-8C1F8DD19292}"/>
              </a:ext>
            </a:extLst>
          </p:cNvPr>
          <p:cNvPicPr>
            <a:picLocks noChangeAspect="1"/>
          </p:cNvPicPr>
          <p:nvPr/>
        </p:nvPicPr>
        <p:blipFill>
          <a:blip r:embed="rId9"/>
          <a:stretch>
            <a:fillRect/>
          </a:stretch>
        </p:blipFill>
        <p:spPr>
          <a:xfrm>
            <a:off x="4544750" y="1976626"/>
            <a:ext cx="1551249" cy="401185"/>
          </a:xfrm>
          <a:prstGeom prst="rect">
            <a:avLst/>
          </a:prstGeom>
        </p:spPr>
      </p:pic>
      <p:pic>
        <p:nvPicPr>
          <p:cNvPr id="58" name="Image 57">
            <a:extLst>
              <a:ext uri="{FF2B5EF4-FFF2-40B4-BE49-F238E27FC236}">
                <a16:creationId xmlns:a16="http://schemas.microsoft.com/office/drawing/2014/main" id="{74A2B5CD-2090-44AC-77C1-E7C9B2247A14}"/>
              </a:ext>
            </a:extLst>
          </p:cNvPr>
          <p:cNvPicPr>
            <a:picLocks noChangeAspect="1"/>
          </p:cNvPicPr>
          <p:nvPr/>
        </p:nvPicPr>
        <p:blipFill>
          <a:blip r:embed="rId10"/>
          <a:stretch>
            <a:fillRect/>
          </a:stretch>
        </p:blipFill>
        <p:spPr>
          <a:xfrm>
            <a:off x="2195464" y="3284984"/>
            <a:ext cx="517196" cy="517196"/>
          </a:xfrm>
          <a:prstGeom prst="rect">
            <a:avLst/>
          </a:prstGeom>
        </p:spPr>
      </p:pic>
      <p:pic>
        <p:nvPicPr>
          <p:cNvPr id="59" name="Image 58">
            <a:extLst>
              <a:ext uri="{FF2B5EF4-FFF2-40B4-BE49-F238E27FC236}">
                <a16:creationId xmlns:a16="http://schemas.microsoft.com/office/drawing/2014/main" id="{FCF0CA0D-D6F5-5373-C82F-010FD6516EE0}"/>
              </a:ext>
            </a:extLst>
          </p:cNvPr>
          <p:cNvPicPr>
            <a:picLocks noChangeAspect="1"/>
          </p:cNvPicPr>
          <p:nvPr/>
        </p:nvPicPr>
        <p:blipFill>
          <a:blip r:embed="rId10"/>
          <a:stretch>
            <a:fillRect/>
          </a:stretch>
        </p:blipFill>
        <p:spPr>
          <a:xfrm rot="4990483">
            <a:off x="7480180" y="3356992"/>
            <a:ext cx="517196" cy="517196"/>
          </a:xfrm>
          <a:prstGeom prst="rect">
            <a:avLst/>
          </a:prstGeom>
        </p:spPr>
      </p:pic>
      <p:pic>
        <p:nvPicPr>
          <p:cNvPr id="63" name="Image 62">
            <a:extLst>
              <a:ext uri="{FF2B5EF4-FFF2-40B4-BE49-F238E27FC236}">
                <a16:creationId xmlns:a16="http://schemas.microsoft.com/office/drawing/2014/main" id="{81D14EC0-3378-6834-38C5-CE4AB146691A}"/>
              </a:ext>
            </a:extLst>
          </p:cNvPr>
          <p:cNvPicPr>
            <a:picLocks noChangeAspect="1"/>
          </p:cNvPicPr>
          <p:nvPr/>
        </p:nvPicPr>
        <p:blipFill>
          <a:blip r:embed="rId11"/>
          <a:stretch>
            <a:fillRect/>
          </a:stretch>
        </p:blipFill>
        <p:spPr>
          <a:xfrm>
            <a:off x="7809944" y="5684328"/>
            <a:ext cx="1333411" cy="269921"/>
          </a:xfrm>
          <a:prstGeom prst="rect">
            <a:avLst/>
          </a:prstGeom>
        </p:spPr>
      </p:pic>
      <p:sp>
        <p:nvSpPr>
          <p:cNvPr id="64" name="Espace réservé du contenu 6">
            <a:extLst>
              <a:ext uri="{FF2B5EF4-FFF2-40B4-BE49-F238E27FC236}">
                <a16:creationId xmlns:a16="http://schemas.microsoft.com/office/drawing/2014/main" id="{AD1A6496-665F-F556-7E1A-C6BED422EBDA}"/>
              </a:ext>
            </a:extLst>
          </p:cNvPr>
          <p:cNvSpPr>
            <a:spLocks noGrp="1"/>
          </p:cNvSpPr>
          <p:nvPr>
            <p:ph sz="half" idx="1"/>
          </p:nvPr>
        </p:nvSpPr>
        <p:spPr>
          <a:xfrm>
            <a:off x="431800" y="1242478"/>
            <a:ext cx="5568951" cy="240994"/>
          </a:xfrm>
        </p:spPr>
        <p:txBody>
          <a:bodyPr/>
          <a:lstStyle/>
          <a:p>
            <a:r>
              <a:rPr lang="en-GB" noProof="0" dirty="0"/>
              <a:t>Non-interacting case</a:t>
            </a:r>
          </a:p>
        </p:txBody>
      </p:sp>
      <p:sp>
        <p:nvSpPr>
          <p:cNvPr id="65" name="ZoneTexte 64">
            <a:extLst>
              <a:ext uri="{FF2B5EF4-FFF2-40B4-BE49-F238E27FC236}">
                <a16:creationId xmlns:a16="http://schemas.microsoft.com/office/drawing/2014/main" id="{1748CCCA-CC28-A16F-27F5-7D8CA2F81A55}"/>
              </a:ext>
            </a:extLst>
          </p:cNvPr>
          <p:cNvSpPr txBox="1"/>
          <p:nvPr/>
        </p:nvSpPr>
        <p:spPr>
          <a:xfrm>
            <a:off x="4789654" y="2508555"/>
            <a:ext cx="2055305" cy="338554"/>
          </a:xfrm>
          <a:prstGeom prst="rect">
            <a:avLst/>
          </a:prstGeom>
          <a:noFill/>
        </p:spPr>
        <p:txBody>
          <a:bodyPr wrap="square" rtlCol="0">
            <a:spAutoFit/>
          </a:bodyPr>
          <a:lstStyle/>
          <a:p>
            <a:r>
              <a:rPr lang="en-GB" sz="1600" noProof="0" dirty="0"/>
              <a:t>Probability</a:t>
            </a:r>
          </a:p>
        </p:txBody>
      </p:sp>
      <p:sp>
        <p:nvSpPr>
          <p:cNvPr id="66" name="ZoneTexte 65">
            <a:extLst>
              <a:ext uri="{FF2B5EF4-FFF2-40B4-BE49-F238E27FC236}">
                <a16:creationId xmlns:a16="http://schemas.microsoft.com/office/drawing/2014/main" id="{C761ABB2-0022-88A2-946A-260CA2C467B1}"/>
              </a:ext>
            </a:extLst>
          </p:cNvPr>
          <p:cNvSpPr txBox="1"/>
          <p:nvPr/>
        </p:nvSpPr>
        <p:spPr>
          <a:xfrm>
            <a:off x="768444" y="4530652"/>
            <a:ext cx="3888432" cy="338554"/>
          </a:xfrm>
          <a:prstGeom prst="rect">
            <a:avLst/>
          </a:prstGeom>
          <a:noFill/>
        </p:spPr>
        <p:txBody>
          <a:bodyPr wrap="square" rtlCol="0">
            <a:spAutoFit/>
          </a:bodyPr>
          <a:lstStyle/>
          <a:p>
            <a:r>
              <a:rPr lang="en-GB" sz="1600" u="sng" noProof="0" dirty="0"/>
              <a:t>The particle should not scatter:</a:t>
            </a:r>
          </a:p>
        </p:txBody>
      </p:sp>
      <p:sp>
        <p:nvSpPr>
          <p:cNvPr id="7" name="ZoneTexte 6">
            <a:extLst>
              <a:ext uri="{FF2B5EF4-FFF2-40B4-BE49-F238E27FC236}">
                <a16:creationId xmlns:a16="http://schemas.microsoft.com/office/drawing/2014/main" id="{D46CCD2A-917D-0ACC-9BC8-A74166448F13}"/>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Propagator and Dyson equation</a:t>
            </a:r>
          </a:p>
        </p:txBody>
      </p:sp>
    </p:spTree>
    <p:extLst>
      <p:ext uri="{BB962C8B-B14F-4D97-AF65-F5344CB8AC3E}">
        <p14:creationId xmlns:p14="http://schemas.microsoft.com/office/powerpoint/2010/main" val="640922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781DE56-745A-B4E9-8DFF-A4FD57984D3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EFF8F81-00E3-A939-2272-297C142A2090}"/>
              </a:ext>
            </a:extLst>
          </p:cNvPr>
          <p:cNvSpPr>
            <a:spLocks noGrp="1"/>
          </p:cNvSpPr>
          <p:nvPr>
            <p:ph type="title"/>
          </p:nvPr>
        </p:nvSpPr>
        <p:spPr>
          <a:xfrm>
            <a:off x="431801" y="404664"/>
            <a:ext cx="8447617" cy="360510"/>
          </a:xfrm>
        </p:spPr>
        <p:txBody>
          <a:bodyPr/>
          <a:lstStyle/>
          <a:p>
            <a:r>
              <a:rPr lang="en-GB" noProof="0" dirty="0"/>
              <a:t>Fermi-liquids</a:t>
            </a:r>
            <a:br>
              <a:rPr lang="en-GB" noProof="0" dirty="0"/>
            </a:br>
            <a:endParaRPr lang="en-GB" noProof="0" dirty="0"/>
          </a:p>
        </p:txBody>
      </p:sp>
      <p:sp>
        <p:nvSpPr>
          <p:cNvPr id="4" name="Espace réservé du pied de page 3">
            <a:extLst>
              <a:ext uri="{FF2B5EF4-FFF2-40B4-BE49-F238E27FC236}">
                <a16:creationId xmlns:a16="http://schemas.microsoft.com/office/drawing/2014/main" id="{971F9A8F-BA31-A644-5855-53AFD1C969D5}"/>
              </a:ext>
            </a:extLst>
          </p:cNvPr>
          <p:cNvSpPr>
            <a:spLocks noGrp="1"/>
          </p:cNvSpPr>
          <p:nvPr>
            <p:ph type="ftr" sz="quarter" idx="3"/>
          </p:nvPr>
        </p:nvSpPr>
        <p:spPr/>
        <p:txBody>
          <a:bodyPr/>
          <a:lstStyle/>
          <a:p>
            <a:r>
              <a:rPr lang="en-GB" noProof="0" dirty="0"/>
              <a:t>Proximity Effects in </a:t>
            </a:r>
            <a:r>
              <a:rPr lang="en-GB" noProof="0" dirty="0" err="1"/>
              <a:t>Altermagnetic</a:t>
            </a:r>
            <a:r>
              <a:rPr lang="en-GB" noProof="0" dirty="0"/>
              <a:t> Systems</a:t>
            </a:r>
          </a:p>
        </p:txBody>
      </p:sp>
      <p:sp>
        <p:nvSpPr>
          <p:cNvPr id="5" name="Espace réservé du numéro de diapositive 4">
            <a:extLst>
              <a:ext uri="{FF2B5EF4-FFF2-40B4-BE49-F238E27FC236}">
                <a16:creationId xmlns:a16="http://schemas.microsoft.com/office/drawing/2014/main" id="{6D7B55A3-A30F-D4F6-2662-396162FF8C91}"/>
              </a:ext>
            </a:extLst>
          </p:cNvPr>
          <p:cNvSpPr>
            <a:spLocks noGrp="1"/>
          </p:cNvSpPr>
          <p:nvPr>
            <p:ph type="sldNum" sz="quarter" idx="4"/>
          </p:nvPr>
        </p:nvSpPr>
        <p:spPr/>
        <p:txBody>
          <a:bodyPr/>
          <a:lstStyle/>
          <a:p>
            <a:fld id="{C05EE493-AD2E-4872-B2F6-8F12A747F0A5}" type="slidenum">
              <a:rPr lang="en-GB" noProof="0" smtClean="0"/>
              <a:pPr/>
              <a:t>9</a:t>
            </a:fld>
            <a:endParaRPr lang="en-GB" noProof="0" dirty="0"/>
          </a:p>
        </p:txBody>
      </p:sp>
      <p:sp>
        <p:nvSpPr>
          <p:cNvPr id="6" name="Espace réservé de la date 5">
            <a:extLst>
              <a:ext uri="{FF2B5EF4-FFF2-40B4-BE49-F238E27FC236}">
                <a16:creationId xmlns:a16="http://schemas.microsoft.com/office/drawing/2014/main" id="{141780B1-1E45-1EF8-9BAC-1719D89428A0}"/>
              </a:ext>
            </a:extLst>
          </p:cNvPr>
          <p:cNvSpPr>
            <a:spLocks noGrp="1"/>
          </p:cNvSpPr>
          <p:nvPr>
            <p:ph type="dt" sz="half" idx="10"/>
          </p:nvPr>
        </p:nvSpPr>
        <p:spPr/>
        <p:txBody>
          <a:bodyPr/>
          <a:lstStyle/>
          <a:p>
            <a:r>
              <a:rPr lang="en-GB" noProof="0" dirty="0"/>
              <a:t>24.02.2025</a:t>
            </a:r>
          </a:p>
        </p:txBody>
      </p:sp>
      <p:cxnSp>
        <p:nvCxnSpPr>
          <p:cNvPr id="30" name="Connecteur droit avec flèche 29">
            <a:extLst>
              <a:ext uri="{FF2B5EF4-FFF2-40B4-BE49-F238E27FC236}">
                <a16:creationId xmlns:a16="http://schemas.microsoft.com/office/drawing/2014/main" id="{D5407B35-5A3B-A835-B897-BAF5946844AC}"/>
              </a:ext>
            </a:extLst>
          </p:cNvPr>
          <p:cNvCxnSpPr/>
          <p:nvPr/>
        </p:nvCxnSpPr>
        <p:spPr>
          <a:xfrm>
            <a:off x="2575331" y="2418810"/>
            <a:ext cx="0" cy="79208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31" name="Ellipse 30">
            <a:extLst>
              <a:ext uri="{FF2B5EF4-FFF2-40B4-BE49-F238E27FC236}">
                <a16:creationId xmlns:a16="http://schemas.microsoft.com/office/drawing/2014/main" id="{4B95D433-0C1B-4511-8938-8821E23C7E3F}"/>
              </a:ext>
            </a:extLst>
          </p:cNvPr>
          <p:cNvSpPr/>
          <p:nvPr/>
        </p:nvSpPr>
        <p:spPr>
          <a:xfrm>
            <a:off x="2351584" y="2174474"/>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mc:AlternateContent xmlns:mc="http://schemas.openxmlformats.org/markup-compatibility/2006">
        <mc:Choice xmlns:a14="http://schemas.microsoft.com/office/drawing/2010/main" Requires="a14">
          <p:sp>
            <p:nvSpPr>
              <p:cNvPr id="32" name="ZoneTexte 31">
                <a:extLst>
                  <a:ext uri="{FF2B5EF4-FFF2-40B4-BE49-F238E27FC236}">
                    <a16:creationId xmlns:a16="http://schemas.microsoft.com/office/drawing/2014/main" id="{AB6BCFCD-B26F-5039-43B0-7387ECC7A13A}"/>
                  </a:ext>
                </a:extLst>
              </p:cNvPr>
              <p:cNvSpPr txBox="1"/>
              <p:nvPr/>
            </p:nvSpPr>
            <p:spPr>
              <a:xfrm>
                <a:off x="2773870" y="2737692"/>
                <a:ext cx="203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𝒌</m:t>
                      </m:r>
                    </m:oMath>
                  </m:oMathPara>
                </a14:m>
                <a:endParaRPr lang="en-GB" b="1" noProof="0" dirty="0"/>
              </a:p>
            </p:txBody>
          </p:sp>
        </mc:Choice>
        <mc:Fallback>
          <p:sp>
            <p:nvSpPr>
              <p:cNvPr id="32" name="ZoneTexte 31">
                <a:extLst>
                  <a:ext uri="{FF2B5EF4-FFF2-40B4-BE49-F238E27FC236}">
                    <a16:creationId xmlns:a16="http://schemas.microsoft.com/office/drawing/2014/main" id="{AB6BCFCD-B26F-5039-43B0-7387ECC7A13A}"/>
                  </a:ext>
                </a:extLst>
              </p:cNvPr>
              <p:cNvSpPr txBox="1">
                <a:spLocks noRot="1" noChangeAspect="1" noMove="1" noResize="1" noEditPoints="1" noAdjustHandles="1" noChangeArrowheads="1" noChangeShapeType="1" noTextEdit="1"/>
              </p:cNvSpPr>
              <p:nvPr/>
            </p:nvSpPr>
            <p:spPr>
              <a:xfrm>
                <a:off x="2773870" y="2737692"/>
                <a:ext cx="203582" cy="276999"/>
              </a:xfrm>
              <a:prstGeom prst="rect">
                <a:avLst/>
              </a:prstGeom>
              <a:blipFill>
                <a:blip r:embed="rId2"/>
                <a:stretch>
                  <a:fillRect l="-27273" r="-30303" b="-10870"/>
                </a:stretch>
              </a:blipFill>
            </p:spPr>
            <p:txBody>
              <a:bodyPr/>
              <a:lstStyle/>
              <a:p>
                <a:r>
                  <a:rPr lang="en-GB">
                    <a:noFill/>
                  </a:rPr>
                  <a:t> </a:t>
                </a:r>
              </a:p>
            </p:txBody>
          </p:sp>
        </mc:Fallback>
      </mc:AlternateContent>
      <p:cxnSp>
        <p:nvCxnSpPr>
          <p:cNvPr id="38" name="Connecteur droit avec flèche 37">
            <a:extLst>
              <a:ext uri="{FF2B5EF4-FFF2-40B4-BE49-F238E27FC236}">
                <a16:creationId xmlns:a16="http://schemas.microsoft.com/office/drawing/2014/main" id="{BE79AD6B-4D4C-6848-86A6-6DCEE773FE00}"/>
              </a:ext>
            </a:extLst>
          </p:cNvPr>
          <p:cNvCxnSpPr>
            <a:cxnSpLocks/>
          </p:cNvCxnSpPr>
          <p:nvPr/>
        </p:nvCxnSpPr>
        <p:spPr>
          <a:xfrm flipV="1">
            <a:off x="7817667" y="2464752"/>
            <a:ext cx="829574" cy="1758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40" name="Ellipse 39">
            <a:extLst>
              <a:ext uri="{FF2B5EF4-FFF2-40B4-BE49-F238E27FC236}">
                <a16:creationId xmlns:a16="http://schemas.microsoft.com/office/drawing/2014/main" id="{92DF8A0E-7963-BA22-81F7-FA6C2DF216B8}"/>
              </a:ext>
            </a:extLst>
          </p:cNvPr>
          <p:cNvSpPr/>
          <p:nvPr/>
        </p:nvSpPr>
        <p:spPr>
          <a:xfrm>
            <a:off x="7593920" y="2260511"/>
            <a:ext cx="432048" cy="432048"/>
          </a:xfrm>
          <a:prstGeom prst="ellipse">
            <a:avLst/>
          </a:prstGeom>
          <a:solidFill>
            <a:srgbClr val="ADC8C5"/>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mc:AlternateContent xmlns:mc="http://schemas.openxmlformats.org/markup-compatibility/2006">
        <mc:Choice xmlns:a14="http://schemas.microsoft.com/office/drawing/2010/main" Requires="a14">
          <p:sp>
            <p:nvSpPr>
              <p:cNvPr id="41" name="ZoneTexte 40">
                <a:extLst>
                  <a:ext uri="{FF2B5EF4-FFF2-40B4-BE49-F238E27FC236}">
                    <a16:creationId xmlns:a16="http://schemas.microsoft.com/office/drawing/2014/main" id="{AFDB566F-5240-7E94-48EF-F0A4CE8E3A10}"/>
                  </a:ext>
                </a:extLst>
              </p:cNvPr>
              <p:cNvSpPr txBox="1"/>
              <p:nvPr/>
            </p:nvSpPr>
            <p:spPr>
              <a:xfrm>
                <a:off x="8197513" y="2647945"/>
                <a:ext cx="205184" cy="276999"/>
              </a:xfrm>
              <a:prstGeom prst="rect">
                <a:avLst/>
              </a:prstGeom>
              <a:noFill/>
            </p:spPr>
            <p:txBody>
              <a:bodyPr wrap="square" lIns="0" tIns="0" rIns="0" bIns="0" rtlCol="0">
                <a:spAutoFit/>
              </a:bodyPr>
              <a:lstStyle/>
              <a:p>
                <a14:m>
                  <m:oMath xmlns:m="http://schemas.openxmlformats.org/officeDocument/2006/math">
                    <m:r>
                      <a:rPr lang="en-GB" b="1" i="1" noProof="0" smtClean="0">
                        <a:latin typeface="Cambria Math" panose="02040503050406030204" pitchFamily="18" charset="0"/>
                      </a:rPr>
                      <m:t>𝒌</m:t>
                    </m:r>
                  </m:oMath>
                </a14:m>
                <a:r>
                  <a:rPr lang="en-GB" b="1" noProof="0" dirty="0"/>
                  <a:t>’</a:t>
                </a:r>
              </a:p>
            </p:txBody>
          </p:sp>
        </mc:Choice>
        <mc:Fallback>
          <p:sp>
            <p:nvSpPr>
              <p:cNvPr id="41" name="ZoneTexte 40">
                <a:extLst>
                  <a:ext uri="{FF2B5EF4-FFF2-40B4-BE49-F238E27FC236}">
                    <a16:creationId xmlns:a16="http://schemas.microsoft.com/office/drawing/2014/main" id="{AFDB566F-5240-7E94-48EF-F0A4CE8E3A10}"/>
                  </a:ext>
                </a:extLst>
              </p:cNvPr>
              <p:cNvSpPr txBox="1">
                <a:spLocks noRot="1" noChangeAspect="1" noMove="1" noResize="1" noEditPoints="1" noAdjustHandles="1" noChangeArrowheads="1" noChangeShapeType="1" noTextEdit="1"/>
              </p:cNvSpPr>
              <p:nvPr/>
            </p:nvSpPr>
            <p:spPr>
              <a:xfrm>
                <a:off x="8197513" y="2647945"/>
                <a:ext cx="205184" cy="276999"/>
              </a:xfrm>
              <a:prstGeom prst="rect">
                <a:avLst/>
              </a:prstGeom>
              <a:blipFill>
                <a:blip r:embed="rId3"/>
                <a:stretch>
                  <a:fillRect l="-45455" t="-28261" r="-72727" b="-5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6" name="ZoneTexte 45">
                <a:extLst>
                  <a:ext uri="{FF2B5EF4-FFF2-40B4-BE49-F238E27FC236}">
                    <a16:creationId xmlns:a16="http://schemas.microsoft.com/office/drawing/2014/main" id="{18AAFF21-56A8-304B-843D-AEC9FC8FCDAE}"/>
                  </a:ext>
                </a:extLst>
              </p:cNvPr>
              <p:cNvSpPr txBox="1"/>
              <p:nvPr/>
            </p:nvSpPr>
            <p:spPr>
              <a:xfrm>
                <a:off x="2794243" y="3605832"/>
                <a:ext cx="160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𝒕</m:t>
                      </m:r>
                    </m:oMath>
                  </m:oMathPara>
                </a14:m>
                <a:endParaRPr lang="en-GB" b="1" noProof="0" dirty="0"/>
              </a:p>
            </p:txBody>
          </p:sp>
        </mc:Choice>
        <mc:Fallback>
          <p:sp>
            <p:nvSpPr>
              <p:cNvPr id="46" name="ZoneTexte 45">
                <a:extLst>
                  <a:ext uri="{FF2B5EF4-FFF2-40B4-BE49-F238E27FC236}">
                    <a16:creationId xmlns:a16="http://schemas.microsoft.com/office/drawing/2014/main" id="{18AAFF21-56A8-304B-843D-AEC9FC8FCDAE}"/>
                  </a:ext>
                </a:extLst>
              </p:cNvPr>
              <p:cNvSpPr txBox="1">
                <a:spLocks noRot="1" noChangeAspect="1" noMove="1" noResize="1" noEditPoints="1" noAdjustHandles="1" noChangeArrowheads="1" noChangeShapeType="1" noTextEdit="1"/>
              </p:cNvSpPr>
              <p:nvPr/>
            </p:nvSpPr>
            <p:spPr>
              <a:xfrm>
                <a:off x="2794243" y="3605832"/>
                <a:ext cx="160300" cy="276999"/>
              </a:xfrm>
              <a:prstGeom prst="rect">
                <a:avLst/>
              </a:prstGeom>
              <a:blipFill>
                <a:blip r:embed="rId4"/>
                <a:stretch>
                  <a:fillRect l="-25926" r="-25926" b="-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7" name="ZoneTexte 46">
                <a:extLst>
                  <a:ext uri="{FF2B5EF4-FFF2-40B4-BE49-F238E27FC236}">
                    <a16:creationId xmlns:a16="http://schemas.microsoft.com/office/drawing/2014/main" id="{2D707C8E-B149-1727-B49C-94FC6FC65FCE}"/>
                  </a:ext>
                </a:extLst>
              </p:cNvPr>
              <p:cNvSpPr txBox="1"/>
              <p:nvPr/>
            </p:nvSpPr>
            <p:spPr>
              <a:xfrm>
                <a:off x="8251276" y="360151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noProof="0" smtClean="0">
                          <a:latin typeface="Cambria Math" panose="02040503050406030204" pitchFamily="18" charset="0"/>
                        </a:rPr>
                        <m:t>𝒕</m:t>
                      </m:r>
                      <m:r>
                        <a:rPr lang="en-GB" b="1" i="0" noProof="0" smtClean="0">
                          <a:latin typeface="Cambria Math" panose="02040503050406030204" pitchFamily="18" charset="0"/>
                        </a:rPr>
                        <m:t>′</m:t>
                      </m:r>
                    </m:oMath>
                  </m:oMathPara>
                </a14:m>
                <a:endParaRPr lang="en-GB" b="1" noProof="0" dirty="0"/>
              </a:p>
            </p:txBody>
          </p:sp>
        </mc:Choice>
        <mc:Fallback>
          <p:sp>
            <p:nvSpPr>
              <p:cNvPr id="47" name="ZoneTexte 46">
                <a:extLst>
                  <a:ext uri="{FF2B5EF4-FFF2-40B4-BE49-F238E27FC236}">
                    <a16:creationId xmlns:a16="http://schemas.microsoft.com/office/drawing/2014/main" id="{2D707C8E-B149-1727-B49C-94FC6FC65FCE}"/>
                  </a:ext>
                </a:extLst>
              </p:cNvPr>
              <p:cNvSpPr txBox="1">
                <a:spLocks noRot="1" noChangeAspect="1" noMove="1" noResize="1" noEditPoints="1" noAdjustHandles="1" noChangeArrowheads="1" noChangeShapeType="1" noTextEdit="1"/>
              </p:cNvSpPr>
              <p:nvPr/>
            </p:nvSpPr>
            <p:spPr>
              <a:xfrm>
                <a:off x="8251276" y="3601519"/>
                <a:ext cx="219611" cy="276999"/>
              </a:xfrm>
              <a:prstGeom prst="rect">
                <a:avLst/>
              </a:prstGeom>
              <a:blipFill>
                <a:blip r:embed="rId5"/>
                <a:stretch>
                  <a:fillRect l="-22222" t="-2222" r="-27778" b="-13333"/>
                </a:stretch>
              </a:blipFill>
            </p:spPr>
            <p:txBody>
              <a:bodyPr/>
              <a:lstStyle/>
              <a:p>
                <a:r>
                  <a:rPr lang="en-GB">
                    <a:noFill/>
                  </a:rPr>
                  <a:t> </a:t>
                </a:r>
              </a:p>
            </p:txBody>
          </p:sp>
        </mc:Fallback>
      </mc:AlternateContent>
      <p:cxnSp>
        <p:nvCxnSpPr>
          <p:cNvPr id="49" name="Connecteur droit avec flèche 48">
            <a:extLst>
              <a:ext uri="{FF2B5EF4-FFF2-40B4-BE49-F238E27FC236}">
                <a16:creationId xmlns:a16="http://schemas.microsoft.com/office/drawing/2014/main" id="{B5214DD4-3DA5-C033-739B-D0487315FCA3}"/>
              </a:ext>
            </a:extLst>
          </p:cNvPr>
          <p:cNvCxnSpPr>
            <a:cxnSpLocks/>
          </p:cNvCxnSpPr>
          <p:nvPr/>
        </p:nvCxnSpPr>
        <p:spPr>
          <a:xfrm>
            <a:off x="4295800" y="2504847"/>
            <a:ext cx="2100551" cy="0"/>
          </a:xfrm>
          <a:prstGeom prst="straightConnector1">
            <a:avLst/>
          </a:prstGeom>
          <a:ln w="31750" cap="rnd" cmpd="sng" algn="ctr">
            <a:solidFill>
              <a:schemeClr val="dk1"/>
            </a:solidFill>
            <a:prstDash val="solid"/>
            <a:round/>
            <a:headEnd type="diamond" w="med" len="med"/>
            <a:tailEnd type="arrow" w="med" len="med"/>
          </a:ln>
        </p:spPr>
        <p:style>
          <a:lnRef idx="0">
            <a:scrgbClr r="0" g="0" b="0"/>
          </a:lnRef>
          <a:fillRef idx="0">
            <a:scrgbClr r="0" g="0" b="0"/>
          </a:fillRef>
          <a:effectRef idx="0">
            <a:scrgbClr r="0" g="0" b="0"/>
          </a:effectRef>
          <a:fontRef idx="minor">
            <a:schemeClr val="tx1"/>
          </a:fontRef>
        </p:style>
      </p:cxnSp>
      <p:pic>
        <p:nvPicPr>
          <p:cNvPr id="58" name="Image 57">
            <a:extLst>
              <a:ext uri="{FF2B5EF4-FFF2-40B4-BE49-F238E27FC236}">
                <a16:creationId xmlns:a16="http://schemas.microsoft.com/office/drawing/2014/main" id="{14D5175D-05B7-0A2E-07C3-06ADCE12212B}"/>
              </a:ext>
            </a:extLst>
          </p:cNvPr>
          <p:cNvPicPr>
            <a:picLocks noChangeAspect="1"/>
          </p:cNvPicPr>
          <p:nvPr/>
        </p:nvPicPr>
        <p:blipFill>
          <a:blip r:embed="rId6"/>
          <a:stretch>
            <a:fillRect/>
          </a:stretch>
        </p:blipFill>
        <p:spPr>
          <a:xfrm>
            <a:off x="2195464" y="3487868"/>
            <a:ext cx="517196" cy="517196"/>
          </a:xfrm>
          <a:prstGeom prst="rect">
            <a:avLst/>
          </a:prstGeom>
        </p:spPr>
      </p:pic>
      <p:pic>
        <p:nvPicPr>
          <p:cNvPr id="59" name="Image 58">
            <a:extLst>
              <a:ext uri="{FF2B5EF4-FFF2-40B4-BE49-F238E27FC236}">
                <a16:creationId xmlns:a16="http://schemas.microsoft.com/office/drawing/2014/main" id="{35B63A04-B003-237C-627B-4E996AF62B7B}"/>
              </a:ext>
            </a:extLst>
          </p:cNvPr>
          <p:cNvPicPr>
            <a:picLocks noChangeAspect="1"/>
          </p:cNvPicPr>
          <p:nvPr/>
        </p:nvPicPr>
        <p:blipFill>
          <a:blip r:embed="rId6"/>
          <a:stretch>
            <a:fillRect/>
          </a:stretch>
        </p:blipFill>
        <p:spPr>
          <a:xfrm rot="4990483">
            <a:off x="7622819" y="3458967"/>
            <a:ext cx="517196" cy="517196"/>
          </a:xfrm>
          <a:prstGeom prst="rect">
            <a:avLst/>
          </a:prstGeom>
        </p:spPr>
      </p:pic>
      <p:sp>
        <p:nvSpPr>
          <p:cNvPr id="64" name="Espace réservé du contenu 6">
            <a:extLst>
              <a:ext uri="{FF2B5EF4-FFF2-40B4-BE49-F238E27FC236}">
                <a16:creationId xmlns:a16="http://schemas.microsoft.com/office/drawing/2014/main" id="{540A6B21-853F-9102-D374-300AEAF201EC}"/>
              </a:ext>
            </a:extLst>
          </p:cNvPr>
          <p:cNvSpPr>
            <a:spLocks noGrp="1"/>
          </p:cNvSpPr>
          <p:nvPr>
            <p:ph sz="half" idx="1"/>
          </p:nvPr>
        </p:nvSpPr>
        <p:spPr>
          <a:xfrm>
            <a:off x="431800" y="1242478"/>
            <a:ext cx="5568951" cy="240994"/>
          </a:xfrm>
        </p:spPr>
        <p:txBody>
          <a:bodyPr/>
          <a:lstStyle/>
          <a:p>
            <a:r>
              <a:rPr lang="en-GB" noProof="0" dirty="0"/>
              <a:t>Interacting case</a:t>
            </a:r>
          </a:p>
        </p:txBody>
      </p:sp>
      <p:pic>
        <p:nvPicPr>
          <p:cNvPr id="8" name="Image 7">
            <a:extLst>
              <a:ext uri="{FF2B5EF4-FFF2-40B4-BE49-F238E27FC236}">
                <a16:creationId xmlns:a16="http://schemas.microsoft.com/office/drawing/2014/main" id="{2D40D21E-5A75-57FC-06CB-D18A198491CA}"/>
              </a:ext>
            </a:extLst>
          </p:cNvPr>
          <p:cNvPicPr>
            <a:picLocks noChangeAspect="1"/>
          </p:cNvPicPr>
          <p:nvPr/>
        </p:nvPicPr>
        <p:blipFill>
          <a:blip r:embed="rId7"/>
          <a:stretch>
            <a:fillRect/>
          </a:stretch>
        </p:blipFill>
        <p:spPr>
          <a:xfrm>
            <a:off x="1086877" y="5100956"/>
            <a:ext cx="3735331" cy="370124"/>
          </a:xfrm>
          <a:prstGeom prst="rect">
            <a:avLst/>
          </a:prstGeom>
        </p:spPr>
      </p:pic>
      <p:pic>
        <p:nvPicPr>
          <p:cNvPr id="10" name="Image 9">
            <a:extLst>
              <a:ext uri="{FF2B5EF4-FFF2-40B4-BE49-F238E27FC236}">
                <a16:creationId xmlns:a16="http://schemas.microsoft.com/office/drawing/2014/main" id="{07AA3340-0F64-A6C3-07F6-96F54767FC3F}"/>
              </a:ext>
            </a:extLst>
          </p:cNvPr>
          <p:cNvPicPr>
            <a:picLocks noChangeAspect="1"/>
          </p:cNvPicPr>
          <p:nvPr/>
        </p:nvPicPr>
        <p:blipFill>
          <a:blip r:embed="rId8"/>
          <a:stretch>
            <a:fillRect/>
          </a:stretch>
        </p:blipFill>
        <p:spPr>
          <a:xfrm>
            <a:off x="1041056" y="5550531"/>
            <a:ext cx="2417622" cy="662218"/>
          </a:xfrm>
          <a:prstGeom prst="rect">
            <a:avLst/>
          </a:prstGeom>
        </p:spPr>
      </p:pic>
      <p:pic>
        <p:nvPicPr>
          <p:cNvPr id="12" name="Image 11">
            <a:extLst>
              <a:ext uri="{FF2B5EF4-FFF2-40B4-BE49-F238E27FC236}">
                <a16:creationId xmlns:a16="http://schemas.microsoft.com/office/drawing/2014/main" id="{84225904-0D7C-23C5-BAA6-3BAC79C3B65A}"/>
              </a:ext>
            </a:extLst>
          </p:cNvPr>
          <p:cNvPicPr>
            <a:picLocks noChangeAspect="1"/>
          </p:cNvPicPr>
          <p:nvPr/>
        </p:nvPicPr>
        <p:blipFill>
          <a:blip r:embed="rId9"/>
          <a:stretch>
            <a:fillRect/>
          </a:stretch>
        </p:blipFill>
        <p:spPr>
          <a:xfrm>
            <a:off x="7071615" y="5856290"/>
            <a:ext cx="2408761" cy="278604"/>
          </a:xfrm>
          <a:prstGeom prst="rect">
            <a:avLst/>
          </a:prstGeom>
        </p:spPr>
      </p:pic>
      <p:sp>
        <p:nvSpPr>
          <p:cNvPr id="13" name="ZoneTexte 12">
            <a:extLst>
              <a:ext uri="{FF2B5EF4-FFF2-40B4-BE49-F238E27FC236}">
                <a16:creationId xmlns:a16="http://schemas.microsoft.com/office/drawing/2014/main" id="{93075575-6A97-6A5E-3A5E-59A0999731D4}"/>
              </a:ext>
            </a:extLst>
          </p:cNvPr>
          <p:cNvSpPr txBox="1"/>
          <p:nvPr/>
        </p:nvSpPr>
        <p:spPr>
          <a:xfrm>
            <a:off x="8896890" y="2172364"/>
            <a:ext cx="2055305" cy="584775"/>
          </a:xfrm>
          <a:prstGeom prst="rect">
            <a:avLst/>
          </a:prstGeom>
          <a:noFill/>
        </p:spPr>
        <p:txBody>
          <a:bodyPr wrap="square" rtlCol="0">
            <a:spAutoFit/>
          </a:bodyPr>
          <a:lstStyle/>
          <a:p>
            <a:r>
              <a:rPr lang="en-GB" sz="1600" noProof="0" dirty="0"/>
              <a:t>Among other possibilities..</a:t>
            </a:r>
          </a:p>
        </p:txBody>
      </p:sp>
      <p:sp>
        <p:nvSpPr>
          <p:cNvPr id="17" name="ZoneTexte 16">
            <a:extLst>
              <a:ext uri="{FF2B5EF4-FFF2-40B4-BE49-F238E27FC236}">
                <a16:creationId xmlns:a16="http://schemas.microsoft.com/office/drawing/2014/main" id="{D8B85674-C556-C8C7-5449-D79F20A48ADE}"/>
              </a:ext>
            </a:extLst>
          </p:cNvPr>
          <p:cNvSpPr txBox="1"/>
          <p:nvPr/>
        </p:nvSpPr>
        <p:spPr>
          <a:xfrm>
            <a:off x="4486382" y="2877965"/>
            <a:ext cx="2055305" cy="338554"/>
          </a:xfrm>
          <a:prstGeom prst="rect">
            <a:avLst/>
          </a:prstGeom>
          <a:noFill/>
        </p:spPr>
        <p:txBody>
          <a:bodyPr wrap="square" rtlCol="0">
            <a:spAutoFit/>
          </a:bodyPr>
          <a:lstStyle/>
          <a:p>
            <a:r>
              <a:rPr lang="en-GB" sz="1600" noProof="0" dirty="0"/>
              <a:t>Momentum transfer</a:t>
            </a:r>
          </a:p>
        </p:txBody>
      </p:sp>
      <p:pic>
        <p:nvPicPr>
          <p:cNvPr id="19" name="Image 18">
            <a:extLst>
              <a:ext uri="{FF2B5EF4-FFF2-40B4-BE49-F238E27FC236}">
                <a16:creationId xmlns:a16="http://schemas.microsoft.com/office/drawing/2014/main" id="{ED40D7B6-137F-D517-F3BB-E53765F521BB}"/>
              </a:ext>
            </a:extLst>
          </p:cNvPr>
          <p:cNvPicPr>
            <a:picLocks noChangeAspect="1"/>
          </p:cNvPicPr>
          <p:nvPr/>
        </p:nvPicPr>
        <p:blipFill>
          <a:blip r:embed="rId10"/>
          <a:stretch>
            <a:fillRect/>
          </a:stretch>
        </p:blipFill>
        <p:spPr>
          <a:xfrm>
            <a:off x="4007768" y="2737493"/>
            <a:ext cx="619499" cy="619499"/>
          </a:xfrm>
          <a:prstGeom prst="rect">
            <a:avLst/>
          </a:prstGeom>
        </p:spPr>
      </p:pic>
      <p:pic>
        <p:nvPicPr>
          <p:cNvPr id="23" name="Image 22">
            <a:extLst>
              <a:ext uri="{FF2B5EF4-FFF2-40B4-BE49-F238E27FC236}">
                <a16:creationId xmlns:a16="http://schemas.microsoft.com/office/drawing/2014/main" id="{80E5F73F-BB7A-5BE1-6D3B-D7AA1523F8E7}"/>
              </a:ext>
            </a:extLst>
          </p:cNvPr>
          <p:cNvPicPr>
            <a:picLocks noChangeAspect="1"/>
          </p:cNvPicPr>
          <p:nvPr/>
        </p:nvPicPr>
        <p:blipFill>
          <a:blip r:embed="rId11"/>
          <a:stretch>
            <a:fillRect/>
          </a:stretch>
        </p:blipFill>
        <p:spPr>
          <a:xfrm>
            <a:off x="7009251" y="5085184"/>
            <a:ext cx="2101439" cy="662218"/>
          </a:xfrm>
          <a:prstGeom prst="rect">
            <a:avLst/>
          </a:prstGeom>
        </p:spPr>
      </p:pic>
      <p:cxnSp>
        <p:nvCxnSpPr>
          <p:cNvPr id="25" name="Connecteur droit 24">
            <a:extLst>
              <a:ext uri="{FF2B5EF4-FFF2-40B4-BE49-F238E27FC236}">
                <a16:creationId xmlns:a16="http://schemas.microsoft.com/office/drawing/2014/main" id="{F2B642EA-4686-F85B-511E-DAB56762AA31}"/>
              </a:ext>
            </a:extLst>
          </p:cNvPr>
          <p:cNvCxnSpPr/>
          <p:nvPr/>
        </p:nvCxnSpPr>
        <p:spPr>
          <a:xfrm>
            <a:off x="4079776" y="5517232"/>
            <a:ext cx="709878"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6" name="Connecteur droit 25">
            <a:extLst>
              <a:ext uri="{FF2B5EF4-FFF2-40B4-BE49-F238E27FC236}">
                <a16:creationId xmlns:a16="http://schemas.microsoft.com/office/drawing/2014/main" id="{1D13635C-D75F-7A12-2B7D-155F45A7DA09}"/>
              </a:ext>
            </a:extLst>
          </p:cNvPr>
          <p:cNvCxnSpPr>
            <a:cxnSpLocks/>
          </p:cNvCxnSpPr>
          <p:nvPr/>
        </p:nvCxnSpPr>
        <p:spPr>
          <a:xfrm>
            <a:off x="8136956" y="5597716"/>
            <a:ext cx="973734"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8" name="Connecteur droit 27">
            <a:extLst>
              <a:ext uri="{FF2B5EF4-FFF2-40B4-BE49-F238E27FC236}">
                <a16:creationId xmlns:a16="http://schemas.microsoft.com/office/drawing/2014/main" id="{87B60707-AC65-F94E-A4C6-CF7EE175BE7E}"/>
              </a:ext>
            </a:extLst>
          </p:cNvPr>
          <p:cNvCxnSpPr>
            <a:cxnSpLocks/>
          </p:cNvCxnSpPr>
          <p:nvPr/>
        </p:nvCxnSpPr>
        <p:spPr>
          <a:xfrm>
            <a:off x="8002212" y="6173780"/>
            <a:ext cx="973734" cy="0"/>
          </a:xfrm>
          <a:prstGeom prst="line">
            <a:avLst/>
          </a:prstGeom>
          <a:effectLst/>
        </p:spPr>
        <p:style>
          <a:lnRef idx="2">
            <a:schemeClr val="accent1"/>
          </a:lnRef>
          <a:fillRef idx="0">
            <a:schemeClr val="accent1"/>
          </a:fillRef>
          <a:effectRef idx="1">
            <a:schemeClr val="accent1"/>
          </a:effectRef>
          <a:fontRef idx="minor">
            <a:schemeClr val="tx1"/>
          </a:fontRef>
        </p:style>
      </p:cxnSp>
      <p:pic>
        <p:nvPicPr>
          <p:cNvPr id="35" name="Image 34">
            <a:extLst>
              <a:ext uri="{FF2B5EF4-FFF2-40B4-BE49-F238E27FC236}">
                <a16:creationId xmlns:a16="http://schemas.microsoft.com/office/drawing/2014/main" id="{19C21508-78AF-16E2-1E30-8A70CE72F1DB}"/>
              </a:ext>
            </a:extLst>
          </p:cNvPr>
          <p:cNvPicPr>
            <a:picLocks noChangeAspect="1"/>
          </p:cNvPicPr>
          <p:nvPr/>
        </p:nvPicPr>
        <p:blipFill>
          <a:blip r:embed="rId12"/>
          <a:stretch>
            <a:fillRect/>
          </a:stretch>
        </p:blipFill>
        <p:spPr>
          <a:xfrm>
            <a:off x="4761271" y="2058568"/>
            <a:ext cx="918414" cy="355386"/>
          </a:xfrm>
          <a:prstGeom prst="rect">
            <a:avLst/>
          </a:prstGeom>
        </p:spPr>
      </p:pic>
      <p:sp>
        <p:nvSpPr>
          <p:cNvPr id="42" name="ZoneTexte 41">
            <a:extLst>
              <a:ext uri="{FF2B5EF4-FFF2-40B4-BE49-F238E27FC236}">
                <a16:creationId xmlns:a16="http://schemas.microsoft.com/office/drawing/2014/main" id="{7EF78859-E00E-E14F-13B7-18E93253CD13}"/>
              </a:ext>
            </a:extLst>
          </p:cNvPr>
          <p:cNvSpPr txBox="1"/>
          <p:nvPr/>
        </p:nvSpPr>
        <p:spPr>
          <a:xfrm>
            <a:off x="768444" y="4530652"/>
            <a:ext cx="3888432" cy="338554"/>
          </a:xfrm>
          <a:prstGeom prst="rect">
            <a:avLst/>
          </a:prstGeom>
          <a:noFill/>
        </p:spPr>
        <p:txBody>
          <a:bodyPr wrap="square" rtlCol="0">
            <a:spAutoFit/>
          </a:bodyPr>
          <a:lstStyle/>
          <a:p>
            <a:r>
              <a:rPr lang="en-GB" sz="1600" u="sng" noProof="0" dirty="0"/>
              <a:t>The particle can scatter:</a:t>
            </a:r>
          </a:p>
        </p:txBody>
      </p:sp>
      <p:sp>
        <p:nvSpPr>
          <p:cNvPr id="7" name="ZoneTexte 6">
            <a:extLst>
              <a:ext uri="{FF2B5EF4-FFF2-40B4-BE49-F238E27FC236}">
                <a16:creationId xmlns:a16="http://schemas.microsoft.com/office/drawing/2014/main" id="{96A5F319-D9C9-002D-C0A9-E518266508D5}"/>
              </a:ext>
            </a:extLst>
          </p:cNvPr>
          <p:cNvSpPr txBox="1"/>
          <p:nvPr/>
        </p:nvSpPr>
        <p:spPr>
          <a:xfrm>
            <a:off x="300467" y="758445"/>
            <a:ext cx="6024236" cy="338554"/>
          </a:xfrm>
          <a:prstGeom prst="rect">
            <a:avLst/>
          </a:prstGeom>
          <a:noFill/>
        </p:spPr>
        <p:txBody>
          <a:bodyPr wrap="square" rtlCol="0">
            <a:spAutoFit/>
          </a:bodyPr>
          <a:lstStyle/>
          <a:p>
            <a:r>
              <a:rPr lang="en-GB" sz="1600" b="1" noProof="0" dirty="0">
                <a:latin typeface="+mj-lt"/>
              </a:rPr>
              <a:t>Propagator and Dyson equation</a:t>
            </a:r>
          </a:p>
        </p:txBody>
      </p:sp>
    </p:spTree>
    <p:extLst>
      <p:ext uri="{BB962C8B-B14F-4D97-AF65-F5344CB8AC3E}">
        <p14:creationId xmlns:p14="http://schemas.microsoft.com/office/powerpoint/2010/main" val="3050983419"/>
      </p:ext>
    </p:extLst>
  </p:cSld>
  <p:clrMapOvr>
    <a:masterClrMapping/>
  </p:clrMapOvr>
</p:sld>
</file>

<file path=ppt/theme/theme1.xml><?xml version="1.0" encoding="utf-8"?>
<a:theme xmlns:a="http://schemas.openxmlformats.org/drawingml/2006/main" name="PPT_UniKN">
  <a:themeElements>
    <a:clrScheme name="UNIK Farben PowerPoint">
      <a:dk1>
        <a:sysClr val="windowText" lastClr="000000"/>
      </a:dk1>
      <a:lt1>
        <a:sysClr val="window" lastClr="FFFFFF"/>
      </a:lt1>
      <a:dk2>
        <a:srgbClr val="000000"/>
      </a:dk2>
      <a:lt2>
        <a:srgbClr val="F8F8F8"/>
      </a:lt2>
      <a:accent1>
        <a:srgbClr val="009AD1"/>
      </a:accent1>
      <a:accent2>
        <a:srgbClr val="59B6DC"/>
      </a:accent2>
      <a:accent3>
        <a:srgbClr val="A0D3E6"/>
      </a:accent3>
      <a:accent4>
        <a:srgbClr val="C8E5EF"/>
      </a:accent4>
      <a:accent5>
        <a:srgbClr val="B2B2B2"/>
      </a:accent5>
      <a:accent6>
        <a:srgbClr val="808080"/>
      </a:accent6>
      <a:hlink>
        <a:srgbClr val="5F5F5F"/>
      </a:hlink>
      <a:folHlink>
        <a:srgbClr val="919191"/>
      </a:folHlink>
    </a:clrScheme>
    <a:fontScheme name="UNIK Schrifte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äsentation7" id="{C2ACFBF1-D273-2A45-BA74-4F502F60B375}" vid="{0EE5357B-5458-6C42-B046-B27BD377E1CB}"/>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2852</TotalTime>
  <Words>3462</Words>
  <Application>Microsoft Office PowerPoint</Application>
  <PresentationFormat>Grand écran</PresentationFormat>
  <Paragraphs>516</Paragraphs>
  <Slides>39</Slides>
  <Notes>0</Notes>
  <HiddenSlides>12</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39</vt:i4>
      </vt:variant>
    </vt:vector>
  </HeadingPairs>
  <TitlesOfParts>
    <vt:vector size="45" baseType="lpstr">
      <vt:lpstr>Arial</vt:lpstr>
      <vt:lpstr>Calibri</vt:lpstr>
      <vt:lpstr>Cambria Math</vt:lpstr>
      <vt:lpstr>Courier New</vt:lpstr>
      <vt:lpstr>Wingdings</vt:lpstr>
      <vt:lpstr>PPT_UniKN</vt:lpstr>
      <vt:lpstr>Proximity effects in altermagnetic systems</vt:lpstr>
      <vt:lpstr>Superconductivity </vt:lpstr>
      <vt:lpstr>Superconductivity </vt:lpstr>
      <vt:lpstr>Superconductivity </vt:lpstr>
      <vt:lpstr>Superconductivity </vt:lpstr>
      <vt:lpstr>Superconductivity </vt:lpstr>
      <vt:lpstr>Fermi-liquids</vt:lpstr>
      <vt:lpstr>Fermi-liquids </vt:lpstr>
      <vt:lpstr>Fermi-liquids </vt:lpstr>
      <vt:lpstr>Fermi-liquids </vt:lpstr>
      <vt:lpstr>Fermi-liquids </vt:lpstr>
      <vt:lpstr>Stability of the liquid</vt:lpstr>
      <vt:lpstr>Stability of the liquid</vt:lpstr>
      <vt:lpstr>Stability of the liquid</vt:lpstr>
      <vt:lpstr>Stability of the liquid</vt:lpstr>
      <vt:lpstr>BCS superconductivity</vt:lpstr>
      <vt:lpstr>BCS superconductivity</vt:lpstr>
      <vt:lpstr>BCS → Generalization: s-wave, d-wave</vt:lpstr>
      <vt:lpstr>Proximity effects</vt:lpstr>
      <vt:lpstr>Proximity effects</vt:lpstr>
      <vt:lpstr>Altermagnet</vt:lpstr>
      <vt:lpstr>Altermagnet</vt:lpstr>
      <vt:lpstr>The Bogoliubov de-Gennes transformation</vt:lpstr>
      <vt:lpstr>The Bogoliubov de-Gennes transformation</vt:lpstr>
      <vt:lpstr>Simulated system</vt:lpstr>
      <vt:lpstr>The Bogoliubov de-Gennes transformation</vt:lpstr>
      <vt:lpstr>Results</vt:lpstr>
      <vt:lpstr>Friedel oscillations and Andreev bound states</vt:lpstr>
      <vt:lpstr>Results</vt:lpstr>
      <vt:lpstr>Results</vt:lpstr>
      <vt:lpstr>Results</vt:lpstr>
      <vt:lpstr>Results</vt:lpstr>
      <vt:lpstr>Results</vt:lpstr>
      <vt:lpstr>Results</vt:lpstr>
      <vt:lpstr>Results</vt:lpstr>
      <vt:lpstr>Summary</vt:lpstr>
      <vt:lpstr>Outlook</vt:lpstr>
      <vt:lpstr>Acknowledgment</vt:lpstr>
      <vt:lpstr>References</vt:lpstr>
    </vt:vector>
  </TitlesOfParts>
  <Company>Universität Konstanz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 mit Bild, Typografie: Arial Bold, maximal  über vier Zeilen</dc:title>
  <dc:creator>Annalena.Kampermann</dc:creator>
  <dc:description>Vorlage Praesentation – Office 2010;_x000d_
Version 010;_x000d_
2015-03-03;</dc:description>
  <cp:lastModifiedBy>massa steffan</cp:lastModifiedBy>
  <cp:revision>88</cp:revision>
  <dcterms:created xsi:type="dcterms:W3CDTF">2022-11-02T07:03:49Z</dcterms:created>
  <dcterms:modified xsi:type="dcterms:W3CDTF">2025-02-21T09:40:10Z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rstellt von">
    <vt:lpwstr>STRICHPUNKT</vt:lpwstr>
  </property>
  <property fmtid="{D5CDD505-2E9C-101B-9397-08002B2CF9AE}" pid="3" name="Erstellt am">
    <vt:lpwstr>10.10.2014</vt:lpwstr>
  </property>
  <property fmtid="{D5CDD505-2E9C-101B-9397-08002B2CF9AE}" pid="4" name="Bearbeiter">
    <vt:lpwstr>gadamovich | office implementation</vt:lpwstr>
  </property>
  <property fmtid="{D5CDD505-2E9C-101B-9397-08002B2CF9AE}" pid="5" name="Version">
    <vt:lpwstr>010</vt:lpwstr>
  </property>
  <property fmtid="{D5CDD505-2E9C-101B-9397-08002B2CF9AE}" pid="6" name="Version vom">
    <vt:lpwstr>03.03.2015</vt:lpwstr>
  </property>
</Properties>
</file>